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70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296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827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773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66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71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44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728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67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545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132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366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A3D4C-934F-4525-A726-7F8078C54C01}" type="datetimeFigureOut">
              <a:rPr lang="en-NZ" smtClean="0"/>
              <a:t>6/04/2016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CD77-6C42-48A3-B118-325FCDD41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44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/>
          <a:lstStyle/>
          <a:p>
            <a:r>
              <a:rPr lang="en-NZ" dirty="0" smtClean="0"/>
              <a:t>Planning for</a:t>
            </a:r>
            <a:br>
              <a:rPr lang="en-NZ" dirty="0" smtClean="0"/>
            </a:br>
            <a:r>
              <a:rPr lang="en-NZ" dirty="0" smtClean="0"/>
              <a:t>first Facilitation group meeting</a:t>
            </a:r>
            <a:endParaRPr lang="en-NZ" dirty="0"/>
          </a:p>
        </p:txBody>
      </p:sp>
      <p:pic>
        <p:nvPicPr>
          <p:cNvPr id="3" name="Picture 2" descr="Child smells sunflow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505005" cy="34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NZ" dirty="0" smtClean="0"/>
              <a:t>Draft designs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556792"/>
            <a:ext cx="6048672" cy="4569371"/>
          </a:xfrm>
        </p:spPr>
        <p:txBody>
          <a:bodyPr>
            <a:normAutofit/>
          </a:bodyPr>
          <a:lstStyle/>
          <a:p>
            <a:r>
              <a:rPr lang="en-NZ" sz="2400" dirty="0" smtClean="0"/>
              <a:t>Many ways to do this eg </a:t>
            </a:r>
          </a:p>
          <a:p>
            <a:pPr lvl="1"/>
            <a:r>
              <a:rPr lang="en-NZ" sz="2400" dirty="0"/>
              <a:t>c</a:t>
            </a:r>
            <a:r>
              <a:rPr lang="en-NZ" sz="2400" dirty="0" smtClean="0"/>
              <a:t>ontract out to professionals</a:t>
            </a:r>
          </a:p>
          <a:p>
            <a:pPr lvl="1"/>
            <a:r>
              <a:rPr lang="en-NZ" sz="2400" dirty="0"/>
              <a:t>c</a:t>
            </a:r>
            <a:r>
              <a:rPr lang="en-NZ" sz="2400" dirty="0" smtClean="0"/>
              <a:t>ompetitions</a:t>
            </a:r>
          </a:p>
          <a:p>
            <a:pPr lvl="1"/>
            <a:r>
              <a:rPr lang="en-NZ" sz="2400" dirty="0" smtClean="0"/>
              <a:t>pro-bono etc</a:t>
            </a:r>
            <a:r>
              <a:rPr lang="en-NZ" sz="2400" dirty="0"/>
              <a:t>.</a:t>
            </a:r>
            <a:endParaRPr lang="en-NZ" sz="2400" dirty="0" smtClean="0"/>
          </a:p>
          <a:p>
            <a:r>
              <a:rPr lang="en-NZ" sz="2400" dirty="0" smtClean="0"/>
              <a:t>Create 3 - 4 draft options depending on feedback lists?</a:t>
            </a:r>
          </a:p>
          <a:p>
            <a:r>
              <a:rPr lang="en-NZ" sz="2400" dirty="0" smtClean="0"/>
              <a:t>Possibly cost/budget.</a:t>
            </a:r>
          </a:p>
          <a:p>
            <a:r>
              <a:rPr lang="en-NZ" sz="2400" dirty="0"/>
              <a:t>D</a:t>
            </a:r>
            <a:r>
              <a:rPr lang="en-NZ" sz="2400" dirty="0" smtClean="0"/>
              <a:t>evelopment approaches eg</a:t>
            </a:r>
          </a:p>
          <a:p>
            <a:pPr lvl="1"/>
            <a:r>
              <a:rPr lang="en-NZ" sz="2400" dirty="0"/>
              <a:t>a</a:t>
            </a:r>
            <a:r>
              <a:rPr lang="en-NZ" sz="2400" dirty="0" smtClean="0"/>
              <a:t>ll at once, upfront cost</a:t>
            </a:r>
          </a:p>
          <a:p>
            <a:pPr lvl="1"/>
            <a:r>
              <a:rPr lang="en-NZ" sz="2400" dirty="0"/>
              <a:t>d</a:t>
            </a:r>
            <a:r>
              <a:rPr lang="en-NZ" sz="2400" dirty="0" smtClean="0"/>
              <a:t>evelop in sections or progressively?</a:t>
            </a:r>
            <a:endParaRPr lang="en-NZ" sz="2400" dirty="0"/>
          </a:p>
        </p:txBody>
      </p:sp>
      <p:pic>
        <p:nvPicPr>
          <p:cNvPr id="5" name="Picture 4" descr="Screen Shot 2016-04-05 at 10.4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1917948" cy="49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en-NZ" sz="4000" dirty="0" smtClean="0"/>
              <a:t>Community final selection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392488"/>
          </a:xfrm>
        </p:spPr>
        <p:txBody>
          <a:bodyPr/>
          <a:lstStyle/>
          <a:p>
            <a:r>
              <a:rPr lang="en-NZ" sz="2400" dirty="0" smtClean="0"/>
              <a:t>Get feedback on:</a:t>
            </a:r>
          </a:p>
          <a:p>
            <a:pPr lvl="1"/>
            <a:r>
              <a:rPr lang="en-NZ" sz="2400" dirty="0" smtClean="0"/>
              <a:t>Preferred design option</a:t>
            </a:r>
          </a:p>
          <a:p>
            <a:pPr lvl="1"/>
            <a:r>
              <a:rPr lang="en-NZ" sz="2400" dirty="0" smtClean="0"/>
              <a:t>budget </a:t>
            </a:r>
          </a:p>
          <a:p>
            <a:pPr lvl="1"/>
            <a:r>
              <a:rPr lang="en-NZ" sz="2400" dirty="0" smtClean="0"/>
              <a:t>Timing; modular/progressive </a:t>
            </a:r>
            <a:r>
              <a:rPr lang="en-NZ" sz="2400" dirty="0"/>
              <a:t>v</a:t>
            </a:r>
            <a:r>
              <a:rPr lang="en-NZ" sz="2400" dirty="0" smtClean="0"/>
              <a:t>ersus all in one development.</a:t>
            </a:r>
          </a:p>
          <a:p>
            <a:r>
              <a:rPr lang="en-NZ" sz="2400" dirty="0" smtClean="0"/>
              <a:t>Maybe start seeking public/private funding options (discuss with WLB once we get nearer this stage).</a:t>
            </a:r>
          </a:p>
        </p:txBody>
      </p:sp>
      <p:pic>
        <p:nvPicPr>
          <p:cNvPr id="4" name="Picture 3" descr="Group plan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6048672" cy="23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Final design and budget to WLB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060848"/>
            <a:ext cx="5760640" cy="4797152"/>
          </a:xfrm>
        </p:spPr>
        <p:txBody>
          <a:bodyPr/>
          <a:lstStyle/>
          <a:p>
            <a:r>
              <a:rPr lang="en-NZ" sz="2400" dirty="0" smtClean="0"/>
              <a:t>Design realised.</a:t>
            </a:r>
          </a:p>
          <a:p>
            <a:r>
              <a:rPr lang="en-NZ" sz="2400" dirty="0"/>
              <a:t>B</a:t>
            </a:r>
            <a:r>
              <a:rPr lang="en-NZ" sz="2400" dirty="0" smtClean="0"/>
              <a:t>udget finalised and delivered to WLB.</a:t>
            </a:r>
          </a:p>
          <a:p>
            <a:r>
              <a:rPr lang="en-NZ" sz="2400" dirty="0" smtClean="0"/>
              <a:t>Report on process/experience/results.</a:t>
            </a:r>
          </a:p>
          <a:p>
            <a:r>
              <a:rPr lang="en-NZ" sz="2400" dirty="0" smtClean="0"/>
              <a:t>Explain our engagement system.</a:t>
            </a:r>
            <a:endParaRPr lang="en-NZ" sz="2400" dirty="0"/>
          </a:p>
          <a:p>
            <a:r>
              <a:rPr lang="en-NZ" sz="2400" dirty="0" smtClean="0"/>
              <a:t>Possibly seek out sociology academic to get involved and do this as a paper so we get everything impartially captured?</a:t>
            </a:r>
          </a:p>
          <a:p>
            <a:r>
              <a:rPr lang="en-NZ" sz="2400" dirty="0" smtClean="0"/>
              <a:t>Celebrate – event?</a:t>
            </a:r>
            <a:endParaRPr lang="en-NZ" sz="2400" dirty="0"/>
          </a:p>
        </p:txBody>
      </p:sp>
      <p:pic>
        <p:nvPicPr>
          <p:cNvPr id="5" name="Picture 4" descr="tree peo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265206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Possible timeline for this workflow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5544616" cy="44973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NZ" sz="2400" dirty="0" smtClean="0"/>
              <a:t>3 - 4 months for each stage would mean </a:t>
            </a:r>
          </a:p>
          <a:p>
            <a:pPr marL="0" lvl="1" indent="0">
              <a:buNone/>
            </a:pPr>
            <a:r>
              <a:rPr lang="en-NZ" sz="2400" dirty="0" smtClean="0"/>
              <a:t>12 </a:t>
            </a:r>
            <a:r>
              <a:rPr lang="en-NZ" sz="2400" dirty="0"/>
              <a:t>- 18 months </a:t>
            </a:r>
            <a:r>
              <a:rPr lang="en-NZ" sz="2400" dirty="0" smtClean="0"/>
              <a:t>to </a:t>
            </a:r>
            <a:r>
              <a:rPr lang="en-NZ" sz="2400" dirty="0"/>
              <a:t>complete </a:t>
            </a:r>
            <a:r>
              <a:rPr lang="en-NZ" sz="2400" dirty="0" smtClean="0"/>
              <a:t>the process?</a:t>
            </a:r>
          </a:p>
          <a:p>
            <a:pPr marL="342900" lvl="1" indent="-342900"/>
            <a:r>
              <a:rPr lang="en-NZ" sz="2400" dirty="0" smtClean="0"/>
              <a:t>Asset mapping → Early design ideas</a:t>
            </a:r>
          </a:p>
          <a:p>
            <a:pPr marL="342900" lvl="1" indent="-342900"/>
            <a:r>
              <a:rPr lang="en-NZ" sz="2400" dirty="0" smtClean="0"/>
              <a:t>Initial design brief → Selection of components </a:t>
            </a:r>
            <a:endParaRPr lang="en-NZ" sz="2400" dirty="0"/>
          </a:p>
          <a:p>
            <a:pPr marL="342900" lvl="1" indent="-342900"/>
            <a:r>
              <a:rPr lang="en-NZ" sz="2400" dirty="0" smtClean="0"/>
              <a:t>Draft design options → Community selects preferred option</a:t>
            </a:r>
          </a:p>
          <a:p>
            <a:pPr marL="342900" lvl="1" indent="-342900"/>
            <a:r>
              <a:rPr lang="en-NZ" sz="2400" dirty="0" smtClean="0"/>
              <a:t>Finalisation of design and budget</a:t>
            </a:r>
          </a:p>
          <a:p>
            <a:pPr marL="342900" lvl="1" indent="-342900"/>
            <a:r>
              <a:rPr lang="en-NZ" sz="2400" dirty="0" smtClean="0"/>
              <a:t>Presentations to WLB</a:t>
            </a:r>
          </a:p>
          <a:p>
            <a:pPr marL="457200" lvl="1" indent="0">
              <a:buNone/>
            </a:pPr>
            <a:endParaRPr lang="en-NZ" sz="2400" dirty="0" smtClean="0"/>
          </a:p>
          <a:p>
            <a:pPr lvl="1"/>
            <a:endParaRPr lang="en-NZ" dirty="0"/>
          </a:p>
        </p:txBody>
      </p:sp>
      <p:pic>
        <p:nvPicPr>
          <p:cNvPr id="4" name="Picture 3" descr="Screen Shot 2016-04-06 at 12.0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69432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2088232"/>
          </a:xfrm>
        </p:spPr>
        <p:txBody>
          <a:bodyPr/>
          <a:lstStyle/>
          <a:p>
            <a:r>
              <a:rPr lang="en-NZ" dirty="0" smtClean="0"/>
              <a:t>Where do we start?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124744"/>
            <a:ext cx="626469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 smtClean="0"/>
              <a:t>How will we run meetings/what is our process?</a:t>
            </a:r>
          </a:p>
          <a:p>
            <a:pPr lvl="1"/>
            <a:r>
              <a:rPr lang="en-NZ" sz="2400" dirty="0" smtClean="0"/>
              <a:t>Permanent chairperson?</a:t>
            </a:r>
          </a:p>
          <a:p>
            <a:pPr lvl="1"/>
            <a:r>
              <a:rPr lang="en-NZ" sz="2400" dirty="0" smtClean="0"/>
              <a:t>Voting or consensus?</a:t>
            </a:r>
          </a:p>
          <a:p>
            <a:pPr marL="57150" indent="0">
              <a:buNone/>
            </a:pPr>
            <a:r>
              <a:rPr lang="en-NZ" sz="2400" dirty="0" smtClean="0"/>
              <a:t>How to share info to Comms groups and/or directly to the community?</a:t>
            </a:r>
          </a:p>
          <a:p>
            <a:pPr lvl="1"/>
            <a:r>
              <a:rPr lang="en-NZ" sz="2400" dirty="0" smtClean="0"/>
              <a:t>Adding people to the groups - essential for Comms group.</a:t>
            </a:r>
          </a:p>
          <a:p>
            <a:pPr lvl="1"/>
            <a:r>
              <a:rPr lang="en-NZ" sz="2400" dirty="0" smtClean="0"/>
              <a:t>Spokesperson to media enquiries - responsiveness and accuracy is important.</a:t>
            </a:r>
          </a:p>
          <a:p>
            <a:pPr marL="0" indent="0">
              <a:buNone/>
            </a:pPr>
            <a:r>
              <a:rPr lang="en-NZ" sz="2400" dirty="0" smtClean="0"/>
              <a:t>Reporting to WLB/or an invitation to attend – either actively or as an observer?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  <p:pic>
        <p:nvPicPr>
          <p:cNvPr id="7" name="Picture 6" descr="Wish - 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16832"/>
            <a:ext cx="244152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we got here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340768"/>
            <a:ext cx="6120680" cy="5112568"/>
          </a:xfrm>
        </p:spPr>
        <p:txBody>
          <a:bodyPr>
            <a:normAutofit/>
          </a:bodyPr>
          <a:lstStyle/>
          <a:p>
            <a:r>
              <a:rPr lang="en-NZ" sz="2400" dirty="0" smtClean="0"/>
              <a:t>Extensive consultation undertaken.</a:t>
            </a:r>
          </a:p>
          <a:p>
            <a:r>
              <a:rPr lang="en-NZ" sz="2400" dirty="0"/>
              <a:t>A</a:t>
            </a:r>
            <a:r>
              <a:rPr lang="en-NZ" sz="2400" dirty="0" smtClean="0"/>
              <a:t> </a:t>
            </a:r>
            <a:r>
              <a:rPr lang="en-NZ" sz="2400" dirty="0"/>
              <a:t>full site, open </a:t>
            </a:r>
            <a:r>
              <a:rPr lang="en-NZ" sz="2400" dirty="0" smtClean="0"/>
              <a:t>space was chosen by the community (77% of the 677 submitters).</a:t>
            </a:r>
          </a:p>
          <a:p>
            <a:r>
              <a:rPr lang="en-NZ" sz="2400" dirty="0" smtClean="0"/>
              <a:t>The Waitemata Local Board endorsed this result.</a:t>
            </a:r>
          </a:p>
          <a:p>
            <a:r>
              <a:rPr lang="en-NZ" sz="2400" dirty="0" smtClean="0"/>
              <a:t>Board </a:t>
            </a:r>
            <a:r>
              <a:rPr lang="en-NZ" sz="2400" dirty="0"/>
              <a:t>initiated the CLD process to </a:t>
            </a:r>
            <a:r>
              <a:rPr lang="en-NZ" sz="2400" dirty="0" smtClean="0"/>
              <a:t>achieve a design and budget to enable this outcome.</a:t>
            </a:r>
          </a:p>
          <a:p>
            <a:r>
              <a:rPr lang="en-NZ" sz="2400" dirty="0" smtClean="0"/>
              <a:t>Waitemata </a:t>
            </a:r>
            <a:r>
              <a:rPr lang="en-NZ" sz="2400" dirty="0"/>
              <a:t>Local Board </a:t>
            </a:r>
            <a:r>
              <a:rPr lang="en-NZ" sz="2400" dirty="0" smtClean="0"/>
              <a:t>will </a:t>
            </a:r>
            <a:r>
              <a:rPr lang="en-NZ" sz="2400" dirty="0"/>
              <a:t>advocate for </a:t>
            </a:r>
            <a:r>
              <a:rPr lang="en-NZ" sz="2400" dirty="0" smtClean="0"/>
              <a:t>funding </a:t>
            </a:r>
            <a:r>
              <a:rPr lang="en-NZ" sz="2400" dirty="0"/>
              <a:t>for the full site, open space.</a:t>
            </a:r>
          </a:p>
        </p:txBody>
      </p:sp>
      <p:pic>
        <p:nvPicPr>
          <p:cNvPr id="5" name="Picture 4" descr="How did we get here?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30465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800200"/>
          </a:xfrm>
        </p:spPr>
        <p:txBody>
          <a:bodyPr>
            <a:normAutofit fontScale="90000"/>
          </a:bodyPr>
          <a:lstStyle/>
          <a:p>
            <a:r>
              <a:rPr lang="en-US" u="sng" smtClean="0"/>
              <a:t/>
            </a:r>
            <a:br>
              <a:rPr lang="en-US" u="sng" smtClean="0"/>
            </a:br>
            <a:r>
              <a:rPr lang="en-US" smtClean="0"/>
              <a:t>This </a:t>
            </a:r>
            <a:r>
              <a:rPr lang="en-US" dirty="0" smtClean="0"/>
              <a:t>community-led design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960441"/>
          </a:xfrm>
        </p:spPr>
        <p:txBody>
          <a:bodyPr/>
          <a:lstStyle/>
          <a:p>
            <a:pPr marL="0" indent="0" algn="ctr">
              <a:buNone/>
            </a:pPr>
            <a:r>
              <a:rPr lang="en-NZ" sz="4000" dirty="0" smtClean="0"/>
              <a:t> is to enable the </a:t>
            </a:r>
            <a:r>
              <a:rPr lang="en-NZ" sz="4000" dirty="0"/>
              <a:t>Waitemata Local </a:t>
            </a:r>
            <a:r>
              <a:rPr lang="en-NZ" sz="4000" dirty="0" smtClean="0"/>
              <a:t>Board </a:t>
            </a:r>
            <a:r>
              <a:rPr lang="en-NZ" sz="4000" dirty="0"/>
              <a:t>to realise the whole of </a:t>
            </a:r>
            <a:r>
              <a:rPr lang="en-NZ" sz="4000" dirty="0" smtClean="0"/>
              <a:t>site </a:t>
            </a:r>
            <a:r>
              <a:rPr lang="en-NZ" sz="4000" dirty="0"/>
              <a:t>open space </a:t>
            </a:r>
            <a:r>
              <a:rPr lang="en-NZ" sz="4000" dirty="0" smtClean="0"/>
              <a:t>development.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hands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49" y="3450490"/>
            <a:ext cx="5130800" cy="28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2088232"/>
          </a:xfrm>
        </p:spPr>
        <p:txBody>
          <a:bodyPr/>
          <a:lstStyle/>
          <a:p>
            <a:r>
              <a:rPr lang="en-NZ" dirty="0" smtClean="0"/>
              <a:t>Where do we start?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124744"/>
            <a:ext cx="626469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 smtClean="0"/>
              <a:t>How will we run meetings/what is our process?</a:t>
            </a:r>
          </a:p>
          <a:p>
            <a:pPr lvl="1"/>
            <a:r>
              <a:rPr lang="en-NZ" sz="2400" dirty="0" smtClean="0"/>
              <a:t>Permanent chairperson?</a:t>
            </a:r>
          </a:p>
          <a:p>
            <a:pPr lvl="1"/>
            <a:r>
              <a:rPr lang="en-NZ" sz="2400" dirty="0" smtClean="0"/>
              <a:t>Voting or consensus?</a:t>
            </a:r>
          </a:p>
          <a:p>
            <a:pPr marL="57150" indent="0">
              <a:buNone/>
            </a:pPr>
            <a:r>
              <a:rPr lang="en-NZ" sz="2400" dirty="0" smtClean="0"/>
              <a:t>How to share info to Comms groups and/or directly to the community?</a:t>
            </a:r>
          </a:p>
          <a:p>
            <a:pPr lvl="1"/>
            <a:r>
              <a:rPr lang="en-NZ" sz="2400" dirty="0" smtClean="0"/>
              <a:t>Adding people to the groups - essential for Comms group.</a:t>
            </a:r>
          </a:p>
          <a:p>
            <a:pPr lvl="1"/>
            <a:r>
              <a:rPr lang="en-NZ" sz="2400" dirty="0" smtClean="0"/>
              <a:t>Spokesperson to media enquiries - responsiveness and accuracy is important.</a:t>
            </a:r>
          </a:p>
          <a:p>
            <a:pPr marL="0" indent="0">
              <a:buNone/>
            </a:pPr>
            <a:r>
              <a:rPr lang="en-NZ" sz="2400" dirty="0" smtClean="0"/>
              <a:t>Reporting to WLB/or an invitation to attend – either actively or as an observer?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  <p:pic>
        <p:nvPicPr>
          <p:cNvPr id="7" name="Picture 6" descr="Wish - 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16832"/>
            <a:ext cx="244152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smtClean="0"/>
              <a:t>Deciding what CLD means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980728"/>
            <a:ext cx="5349280" cy="5616624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Examples provide ideas, but we decide our process and timeline.</a:t>
            </a:r>
          </a:p>
          <a:p>
            <a:r>
              <a:rPr lang="en-NZ" sz="2400" dirty="0"/>
              <a:t>We determine our considerations: </a:t>
            </a:r>
          </a:p>
          <a:p>
            <a:pPr lvl="1"/>
            <a:r>
              <a:rPr lang="en-NZ" sz="2400" dirty="0"/>
              <a:t>wellness</a:t>
            </a:r>
          </a:p>
          <a:p>
            <a:pPr lvl="1"/>
            <a:r>
              <a:rPr lang="en-NZ" sz="2400" dirty="0"/>
              <a:t>sustainability</a:t>
            </a:r>
          </a:p>
          <a:p>
            <a:pPr lvl="1"/>
            <a:r>
              <a:rPr lang="en-NZ" sz="2400" dirty="0"/>
              <a:t>educational opportunities</a:t>
            </a:r>
          </a:p>
          <a:p>
            <a:pPr lvl="1"/>
            <a:r>
              <a:rPr lang="en-NZ" sz="2400" dirty="0"/>
              <a:t>pace of development – modular, over 2-5 years?</a:t>
            </a:r>
          </a:p>
          <a:p>
            <a:pPr lvl="1"/>
            <a:r>
              <a:rPr lang="en-NZ" sz="2400" dirty="0"/>
              <a:t>funding ideas - alternate sources </a:t>
            </a:r>
            <a:r>
              <a:rPr lang="en-NZ" sz="2400" dirty="0" smtClean="0"/>
              <a:t>etc. </a:t>
            </a:r>
          </a:p>
          <a:p>
            <a:pPr marL="457200" lvl="1" indent="0">
              <a:buNone/>
            </a:pPr>
            <a:r>
              <a:rPr lang="en-NZ" sz="2400" dirty="0" smtClean="0"/>
              <a:t>Who </a:t>
            </a:r>
            <a:r>
              <a:rPr lang="en-NZ" sz="2400" dirty="0"/>
              <a:t>are the Stakeholders? </a:t>
            </a:r>
            <a:endParaRPr lang="en-NZ" sz="2400" dirty="0" smtClean="0"/>
          </a:p>
          <a:p>
            <a:pPr marL="457200" lvl="1" indent="0">
              <a:buNone/>
            </a:pPr>
            <a:r>
              <a:rPr lang="en-NZ" sz="2400" dirty="0" smtClean="0"/>
              <a:t>eg </a:t>
            </a:r>
            <a:r>
              <a:rPr lang="en-NZ" sz="2400" dirty="0"/>
              <a:t>schools, parents, residents, users, businesses, faith communities, AT, education groups</a:t>
            </a:r>
          </a:p>
          <a:p>
            <a:pPr marL="0" indent="0">
              <a:buNone/>
            </a:pPr>
            <a:endParaRPr lang="en-NZ" sz="2400" dirty="0"/>
          </a:p>
        </p:txBody>
      </p:sp>
      <p:pic>
        <p:nvPicPr>
          <p:cNvPr id="5" name="Picture 4" descr="Id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63589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smtClean="0"/>
              <a:t>Potential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052736"/>
            <a:ext cx="6120680" cy="5544616"/>
          </a:xfrm>
        </p:spPr>
        <p:txBody>
          <a:bodyPr>
            <a:normAutofit/>
          </a:bodyPr>
          <a:lstStyle/>
          <a:p>
            <a:r>
              <a:rPr lang="en-NZ" sz="2600" dirty="0"/>
              <a:t>Asset mapping → </a:t>
            </a:r>
            <a:endParaRPr lang="en-NZ" sz="2600" dirty="0" smtClean="0"/>
          </a:p>
          <a:p>
            <a:r>
              <a:rPr lang="en-NZ" sz="2600" dirty="0" smtClean="0"/>
              <a:t>Early ‘Design ideas’ </a:t>
            </a:r>
            <a:r>
              <a:rPr lang="en-NZ" sz="2600" dirty="0"/>
              <a:t>→ </a:t>
            </a:r>
            <a:endParaRPr lang="en-NZ" sz="2600" dirty="0" smtClean="0"/>
          </a:p>
          <a:p>
            <a:r>
              <a:rPr lang="en-NZ" sz="2600" dirty="0"/>
              <a:t>I</a:t>
            </a:r>
            <a:r>
              <a:rPr lang="en-NZ" sz="2600" dirty="0" smtClean="0"/>
              <a:t>nitial ‘Design brief’ →</a:t>
            </a:r>
          </a:p>
          <a:p>
            <a:r>
              <a:rPr lang="en-NZ" sz="2600" dirty="0" smtClean="0"/>
              <a:t>Community </a:t>
            </a:r>
            <a:r>
              <a:rPr lang="en-NZ" sz="2600" dirty="0"/>
              <a:t>selects </a:t>
            </a:r>
            <a:r>
              <a:rPr lang="en-NZ" sz="2600" dirty="0" smtClean="0"/>
              <a:t>preferred design components→</a:t>
            </a:r>
          </a:p>
          <a:p>
            <a:r>
              <a:rPr lang="en-NZ" sz="2600" dirty="0" smtClean="0"/>
              <a:t>Draft designs options</a:t>
            </a:r>
            <a:r>
              <a:rPr lang="en-NZ" sz="2600" dirty="0"/>
              <a:t>→</a:t>
            </a:r>
          </a:p>
          <a:p>
            <a:r>
              <a:rPr lang="en-NZ" sz="2600" dirty="0"/>
              <a:t>Community picks preferred design </a:t>
            </a:r>
            <a:r>
              <a:rPr lang="en-NZ" sz="2600" dirty="0" smtClean="0"/>
              <a:t>→</a:t>
            </a:r>
          </a:p>
          <a:p>
            <a:r>
              <a:rPr lang="en-NZ" sz="2600" dirty="0"/>
              <a:t>D</a:t>
            </a:r>
            <a:r>
              <a:rPr lang="en-NZ" sz="2600" dirty="0" smtClean="0"/>
              <a:t>esign  finalised and </a:t>
            </a:r>
            <a:r>
              <a:rPr lang="en-NZ" sz="2600" dirty="0"/>
              <a:t>budgeted</a:t>
            </a:r>
            <a:r>
              <a:rPr lang="en-NZ" sz="2600" dirty="0" smtClean="0"/>
              <a:t>→</a:t>
            </a:r>
            <a:endParaRPr lang="en-NZ" sz="2600" dirty="0"/>
          </a:p>
          <a:p>
            <a:r>
              <a:rPr lang="en-NZ" sz="2600" dirty="0" smtClean="0"/>
              <a:t>WLB then advocates for funding for this design option</a:t>
            </a:r>
            <a:r>
              <a:rPr lang="en-NZ" sz="2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6-04-04 at 5.4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25380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Asset mapping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340768"/>
            <a:ext cx="6264696" cy="5400600"/>
          </a:xfrm>
        </p:spPr>
        <p:txBody>
          <a:bodyPr>
            <a:normAutofit/>
          </a:bodyPr>
          <a:lstStyle/>
          <a:p>
            <a:r>
              <a:rPr lang="en-NZ" sz="2400" dirty="0" smtClean="0"/>
              <a:t>Captures what is important to the community.</a:t>
            </a:r>
          </a:p>
          <a:p>
            <a:r>
              <a:rPr lang="en-NZ" sz="2400" dirty="0" smtClean="0"/>
              <a:t>Captures what the community is aware they are missing.</a:t>
            </a:r>
          </a:p>
          <a:p>
            <a:r>
              <a:rPr lang="en-NZ" sz="2400" dirty="0" smtClean="0"/>
              <a:t>May help prioritise what to include or find nearby and get provider like WLB to enhance.</a:t>
            </a:r>
          </a:p>
          <a:p>
            <a:r>
              <a:rPr lang="en-NZ" sz="2400" dirty="0" smtClean="0"/>
              <a:t>May contain specifics but can also be completely ‘experience based’.</a:t>
            </a:r>
          </a:p>
          <a:p>
            <a:r>
              <a:rPr lang="en-NZ" sz="2400" dirty="0" smtClean="0"/>
              <a:t>Desires for the space: feelings and needs.</a:t>
            </a:r>
          </a:p>
          <a:p>
            <a:r>
              <a:rPr lang="en-NZ" sz="2400" dirty="0" smtClean="0"/>
              <a:t>Visions: what is an opportunity</a:t>
            </a:r>
            <a:r>
              <a:rPr lang="en-NZ" sz="2400" dirty="0"/>
              <a:t> </a:t>
            </a:r>
            <a:r>
              <a:rPr lang="en-NZ" sz="2400" dirty="0" smtClean="0"/>
              <a:t>or needed.</a:t>
            </a:r>
          </a:p>
          <a:p>
            <a:r>
              <a:rPr lang="en-NZ" sz="2400" dirty="0" smtClean="0"/>
              <a:t>We facilitate and collate information then send it back to the community for comment, modification and confirmation.</a:t>
            </a:r>
          </a:p>
          <a:p>
            <a:endParaRPr lang="en-NZ" sz="2400" dirty="0" smtClean="0"/>
          </a:p>
          <a:p>
            <a:endParaRPr lang="en-NZ" dirty="0"/>
          </a:p>
        </p:txBody>
      </p:sp>
      <p:pic>
        <p:nvPicPr>
          <p:cNvPr id="10" name="Picture 9" descr="smiley daisy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2555776" cy="24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Asset Mapping → early ‘Design ideas’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628800"/>
            <a:ext cx="6192688" cy="4497363"/>
          </a:xfrm>
        </p:spPr>
        <p:txBody>
          <a:bodyPr>
            <a:normAutofit/>
          </a:bodyPr>
          <a:lstStyle/>
          <a:p>
            <a:r>
              <a:rPr lang="en-NZ" sz="2400" dirty="0" smtClean="0"/>
              <a:t>Community responds with visions/ideas.</a:t>
            </a:r>
          </a:p>
          <a:p>
            <a:r>
              <a:rPr lang="en-NZ" sz="2400" dirty="0"/>
              <a:t>E</a:t>
            </a:r>
            <a:r>
              <a:rPr lang="en-NZ" sz="2400" dirty="0" smtClean="0"/>
              <a:t>ducational groups are involved e.g. landscape architecture schools, design schools etc.</a:t>
            </a:r>
          </a:p>
          <a:p>
            <a:r>
              <a:rPr lang="en-NZ" sz="2400" dirty="0" smtClean="0"/>
              <a:t>Competitions through the Comms team.</a:t>
            </a:r>
          </a:p>
          <a:p>
            <a:r>
              <a:rPr lang="en-NZ" sz="2400" dirty="0" smtClean="0"/>
              <a:t>All ideas are useful, even impractical ones as we want ‘blue sky’ </a:t>
            </a:r>
            <a:r>
              <a:rPr lang="en-NZ" sz="2400" dirty="0"/>
              <a:t>thinking at this stage. </a:t>
            </a:r>
            <a:endParaRPr lang="en-NZ" sz="2400" dirty="0" smtClean="0"/>
          </a:p>
          <a:p>
            <a:r>
              <a:rPr lang="en-NZ" sz="2400" dirty="0" smtClean="0"/>
              <a:t>Ask people to keep any difficult issues in mind</a:t>
            </a:r>
            <a:r>
              <a:rPr lang="en-NZ" sz="2400" dirty="0"/>
              <a:t> </a:t>
            </a:r>
            <a:r>
              <a:rPr lang="en-NZ" sz="2400" dirty="0" smtClean="0"/>
              <a:t>and how </a:t>
            </a:r>
            <a:r>
              <a:rPr lang="en-NZ" sz="2400" dirty="0"/>
              <a:t>they </a:t>
            </a:r>
            <a:r>
              <a:rPr lang="en-NZ" sz="2400" dirty="0" smtClean="0"/>
              <a:t>might be resolved.</a:t>
            </a:r>
            <a:endParaRPr lang="en-NZ" sz="2400" dirty="0"/>
          </a:p>
        </p:txBody>
      </p:sp>
      <p:pic>
        <p:nvPicPr>
          <p:cNvPr id="10" name="Picture 9" descr="sparkl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340262" cy="35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/>
          </a:bodyPr>
          <a:lstStyle/>
          <a:p>
            <a:r>
              <a:rPr lang="en-NZ" dirty="0" smtClean="0"/>
              <a:t>Community selection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484784"/>
            <a:ext cx="5544616" cy="5256584"/>
          </a:xfrm>
        </p:spPr>
        <p:txBody>
          <a:bodyPr>
            <a:normAutofit/>
          </a:bodyPr>
          <a:lstStyle/>
          <a:p>
            <a:r>
              <a:rPr lang="en-NZ" sz="2400" dirty="0" smtClean="0"/>
              <a:t>Collect</a:t>
            </a:r>
            <a:r>
              <a:rPr lang="en-NZ" sz="2400" dirty="0"/>
              <a:t>, collate then get feedback</a:t>
            </a:r>
          </a:p>
          <a:p>
            <a:r>
              <a:rPr lang="en-NZ" sz="2400" dirty="0" smtClean="0"/>
              <a:t>Ask community which (parts) of the ideas are appealing to them.</a:t>
            </a:r>
          </a:p>
          <a:p>
            <a:r>
              <a:rPr lang="en-NZ" sz="2400" dirty="0" smtClean="0"/>
              <a:t>They create a ‘preference’ scale e.g.</a:t>
            </a:r>
          </a:p>
          <a:p>
            <a:pPr lvl="1"/>
            <a:r>
              <a:rPr lang="en-NZ" sz="2400" dirty="0"/>
              <a:t>a</a:t>
            </a:r>
            <a:r>
              <a:rPr lang="en-NZ" sz="2400" dirty="0" smtClean="0"/>
              <a:t>rt</a:t>
            </a:r>
          </a:p>
          <a:p>
            <a:pPr lvl="1"/>
            <a:r>
              <a:rPr lang="en-NZ" sz="2400" dirty="0"/>
              <a:t>s</a:t>
            </a:r>
            <a:r>
              <a:rPr lang="en-NZ" sz="2400" dirty="0" smtClean="0"/>
              <a:t>ustainability</a:t>
            </a:r>
          </a:p>
          <a:p>
            <a:pPr lvl="1"/>
            <a:r>
              <a:rPr lang="en-NZ" sz="2400" dirty="0"/>
              <a:t>e</a:t>
            </a:r>
            <a:r>
              <a:rPr lang="en-NZ" sz="2400" dirty="0" smtClean="0"/>
              <a:t>ducation</a:t>
            </a:r>
          </a:p>
          <a:p>
            <a:pPr lvl="1"/>
            <a:r>
              <a:rPr lang="en-NZ" sz="2400" dirty="0"/>
              <a:t>t</a:t>
            </a:r>
            <a:r>
              <a:rPr lang="en-NZ" sz="2400" dirty="0" smtClean="0"/>
              <a:t>oilets…</a:t>
            </a:r>
          </a:p>
          <a:p>
            <a:r>
              <a:rPr lang="en-NZ" sz="2400" dirty="0" smtClean="0"/>
              <a:t>Share results back to confirm with community</a:t>
            </a:r>
            <a:endParaRPr lang="en-NZ" sz="2400" dirty="0"/>
          </a:p>
        </p:txBody>
      </p:sp>
      <p:pic>
        <p:nvPicPr>
          <p:cNvPr id="7" name="Picture 6" descr="Screen Shot 2016-03-06 at 5.57.2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04081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724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Planning for first Facilitation group meeting</vt:lpstr>
      <vt:lpstr>How we got here</vt:lpstr>
      <vt:lpstr> This community-led design process </vt:lpstr>
      <vt:lpstr>Where do we start?</vt:lpstr>
      <vt:lpstr>Deciding what CLD means for us</vt:lpstr>
      <vt:lpstr>Potential pathway</vt:lpstr>
      <vt:lpstr>Asset mapping</vt:lpstr>
      <vt:lpstr>Asset Mapping → early ‘Design ideas’</vt:lpstr>
      <vt:lpstr>Community selection </vt:lpstr>
      <vt:lpstr>Draft designs</vt:lpstr>
      <vt:lpstr>Community final selection</vt:lpstr>
      <vt:lpstr>Final design and budget to WLB</vt:lpstr>
      <vt:lpstr>Possible timeline for this workflow</vt:lpstr>
      <vt:lpstr>Where do we start?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CLD first facilitation meeting</dc:title>
  <dc:creator>Chris</dc:creator>
  <cp:lastModifiedBy>Chris Bailey</cp:lastModifiedBy>
  <cp:revision>83</cp:revision>
  <cp:lastPrinted>2016-04-05T05:36:43Z</cp:lastPrinted>
  <dcterms:created xsi:type="dcterms:W3CDTF">2016-04-01T23:41:49Z</dcterms:created>
  <dcterms:modified xsi:type="dcterms:W3CDTF">2016-04-05T22:36:17Z</dcterms:modified>
</cp:coreProperties>
</file>