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xlsx" ContentType="application/vnd.openxmlformats-officedocument.spreadsheetml.sheet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58" r:id="rId4"/>
    <p:sldId id="263" r:id="rId5"/>
    <p:sldId id="268" r:id="rId6"/>
    <p:sldId id="270" r:id="rId7"/>
    <p:sldId id="272" r:id="rId8"/>
    <p:sldId id="278" r:id="rId9"/>
    <p:sldId id="280" r:id="rId10"/>
    <p:sldId id="282" r:id="rId11"/>
    <p:sldId id="283" r:id="rId12"/>
    <p:sldId id="300" r:id="rId13"/>
    <p:sldId id="301" r:id="rId14"/>
    <p:sldId id="284" r:id="rId15"/>
    <p:sldId id="259" r:id="rId16"/>
    <p:sldId id="266" r:id="rId17"/>
    <p:sldId id="299" r:id="rId18"/>
    <p:sldId id="297" r:id="rId19"/>
    <p:sldId id="296" r:id="rId20"/>
    <p:sldId id="302" r:id="rId21"/>
    <p:sldId id="262" r:id="rId22"/>
    <p:sldId id="295" r:id="rId23"/>
    <p:sldId id="261" r:id="rId24"/>
    <p:sldId id="265" r:id="rId25"/>
    <p:sldId id="285" r:id="rId26"/>
    <p:sldId id="28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51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3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254%20ACC%20responses\Feedback%20on%20254%20concept%20options_%20master%20list%2029%20Jun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254%20ACC%20responses\Feedback%20on%20254%20concept%20options_%20master%20list%2029%20Jun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254%20ACC%20responses\Feedback%20on%20254%20concept%20options_%20master%20list%2029%20June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254%20ACC%20responses\Feedback%20on%20254%20concept%20options_%20master%20list%2029%20June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254%20ACC%20responses\Feedback%20on%20254%20concept%20options_%20master%20list%2029%20June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254%20ACC%20responses\Feedback%20on%20254%20concept%20options_%20master%20list%2029%20Jun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478176339068728"/>
          <c:y val="0.0311540328544445"/>
          <c:w val="0.935207057451152"/>
          <c:h val="0.912580372398095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Playspace!$C$25:$C$29</c:f>
              <c:strCache>
                <c:ptCount val="5"/>
                <c:pt idx="0">
                  <c:v>Very</c:v>
                </c:pt>
                <c:pt idx="1">
                  <c:v>High</c:v>
                </c:pt>
                <c:pt idx="2">
                  <c:v>Moderate</c:v>
                </c:pt>
                <c:pt idx="3">
                  <c:v>Minor</c:v>
                </c:pt>
                <c:pt idx="4">
                  <c:v>Not important</c:v>
                </c:pt>
              </c:strCache>
            </c:strRef>
          </c:cat>
          <c:val>
            <c:numRef>
              <c:f>Playspace!$D$25:$D$29</c:f>
              <c:numCache>
                <c:formatCode>General</c:formatCode>
                <c:ptCount val="5"/>
                <c:pt idx="0">
                  <c:v>238.0</c:v>
                </c:pt>
                <c:pt idx="1">
                  <c:v>126.0</c:v>
                </c:pt>
                <c:pt idx="2">
                  <c:v>135.0</c:v>
                </c:pt>
                <c:pt idx="3">
                  <c:v>83.0</c:v>
                </c:pt>
                <c:pt idx="4">
                  <c:v>94.0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17146408"/>
        <c:axId val="-2130771720"/>
        <c:axId val="0"/>
      </c:bar3DChart>
      <c:catAx>
        <c:axId val="-21171464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130771720"/>
        <c:crosses val="autoZero"/>
        <c:auto val="1"/>
        <c:lblAlgn val="ctr"/>
        <c:lblOffset val="100"/>
        <c:noMultiLvlLbl val="0"/>
      </c:catAx>
      <c:valAx>
        <c:axId val="-2130771720"/>
        <c:scaling>
          <c:orientation val="minMax"/>
          <c:max val="6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17146408"/>
        <c:crosses val="autoZero"/>
        <c:crossBetween val="between"/>
      </c:valAx>
      <c:spPr>
        <a:gradFill>
          <a:gsLst>
            <a:gs pos="0">
              <a:schemeClr val="bg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478176339068728"/>
          <c:y val="0.0311540328544445"/>
          <c:w val="0.935207057451152"/>
          <c:h val="0.912580372398095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'Kick About Space'!$C$25:$C$29</c:f>
              <c:strCache>
                <c:ptCount val="5"/>
                <c:pt idx="0">
                  <c:v>Very</c:v>
                </c:pt>
                <c:pt idx="1">
                  <c:v>High</c:v>
                </c:pt>
                <c:pt idx="2">
                  <c:v>Moderate</c:v>
                </c:pt>
                <c:pt idx="3">
                  <c:v>Minor</c:v>
                </c:pt>
                <c:pt idx="4">
                  <c:v>Not important</c:v>
                </c:pt>
              </c:strCache>
            </c:strRef>
          </c:cat>
          <c:val>
            <c:numRef>
              <c:f>'Kick About Space'!$D$25:$D$29</c:f>
              <c:numCache>
                <c:formatCode>General</c:formatCode>
                <c:ptCount val="5"/>
                <c:pt idx="0">
                  <c:v>238.0</c:v>
                </c:pt>
                <c:pt idx="1">
                  <c:v>126.0</c:v>
                </c:pt>
                <c:pt idx="2">
                  <c:v>135.0</c:v>
                </c:pt>
                <c:pt idx="3">
                  <c:v>83.0</c:v>
                </c:pt>
                <c:pt idx="4">
                  <c:v>94.0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86749288"/>
        <c:axId val="-2087501112"/>
        <c:axId val="0"/>
      </c:bar3DChart>
      <c:catAx>
        <c:axId val="-20867492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087501112"/>
        <c:crosses val="autoZero"/>
        <c:auto val="1"/>
        <c:lblAlgn val="ctr"/>
        <c:lblOffset val="100"/>
        <c:noMultiLvlLbl val="0"/>
      </c:catAx>
      <c:valAx>
        <c:axId val="-2087501112"/>
        <c:scaling>
          <c:orientation val="minMax"/>
          <c:max val="6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86749288"/>
        <c:crosses val="autoZero"/>
        <c:crossBetween val="between"/>
      </c:valAx>
      <c:spPr>
        <a:gradFill>
          <a:gsLst>
            <a:gs pos="0">
              <a:schemeClr val="bg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771950714119657"/>
          <c:y val="0.0157942649821662"/>
          <c:w val="0.935207057451152"/>
          <c:h val="0.898522054763401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Shopping!$C$25:$C$29</c:f>
              <c:strCache>
                <c:ptCount val="5"/>
                <c:pt idx="0">
                  <c:v>Very</c:v>
                </c:pt>
                <c:pt idx="1">
                  <c:v>High</c:v>
                </c:pt>
                <c:pt idx="2">
                  <c:v>Moderate</c:v>
                </c:pt>
                <c:pt idx="3">
                  <c:v>Minor</c:v>
                </c:pt>
                <c:pt idx="4">
                  <c:v>Not important</c:v>
                </c:pt>
              </c:strCache>
            </c:strRef>
          </c:cat>
          <c:val>
            <c:numRef>
              <c:f>Shopping!$D$25:$D$29</c:f>
              <c:numCache>
                <c:formatCode>General</c:formatCode>
                <c:ptCount val="5"/>
                <c:pt idx="0">
                  <c:v>37.0</c:v>
                </c:pt>
                <c:pt idx="1">
                  <c:v>34.0</c:v>
                </c:pt>
                <c:pt idx="2">
                  <c:v>83.0</c:v>
                </c:pt>
                <c:pt idx="3">
                  <c:v>106.0</c:v>
                </c:pt>
                <c:pt idx="4">
                  <c:v>416.0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31494056"/>
        <c:axId val="-2130810328"/>
        <c:axId val="0"/>
      </c:bar3DChart>
      <c:catAx>
        <c:axId val="-21314940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130810328"/>
        <c:crosses val="autoZero"/>
        <c:auto val="1"/>
        <c:lblAlgn val="ctr"/>
        <c:lblOffset val="100"/>
        <c:noMultiLvlLbl val="0"/>
      </c:catAx>
      <c:valAx>
        <c:axId val="-2130810328"/>
        <c:scaling>
          <c:orientation val="minMax"/>
          <c:max val="6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31494056"/>
        <c:crosses val="autoZero"/>
        <c:crossBetween val="between"/>
      </c:valAx>
      <c:spPr>
        <a:gradFill>
          <a:gsLst>
            <a:gs pos="0">
              <a:schemeClr val="bg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478176339068728"/>
          <c:y val="0.0311540328544445"/>
          <c:w val="0.935207057451152"/>
          <c:h val="0.912580372398095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'Cafes Dining'!$C$25:$C$29</c:f>
              <c:strCache>
                <c:ptCount val="5"/>
                <c:pt idx="0">
                  <c:v>Very</c:v>
                </c:pt>
                <c:pt idx="1">
                  <c:v>High</c:v>
                </c:pt>
                <c:pt idx="2">
                  <c:v>Moderate</c:v>
                </c:pt>
                <c:pt idx="3">
                  <c:v>Minor</c:v>
                </c:pt>
                <c:pt idx="4">
                  <c:v>Not important</c:v>
                </c:pt>
              </c:strCache>
            </c:strRef>
          </c:cat>
          <c:val>
            <c:numRef>
              <c:f>'Cafes Dining'!$D$25:$D$29</c:f>
              <c:numCache>
                <c:formatCode>General</c:formatCode>
                <c:ptCount val="5"/>
                <c:pt idx="0">
                  <c:v>59.0</c:v>
                </c:pt>
                <c:pt idx="1">
                  <c:v>77.0</c:v>
                </c:pt>
                <c:pt idx="2">
                  <c:v>115.0</c:v>
                </c:pt>
                <c:pt idx="3">
                  <c:v>125.0</c:v>
                </c:pt>
                <c:pt idx="4">
                  <c:v>300.0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86534920"/>
        <c:axId val="2117404488"/>
        <c:axId val="0"/>
      </c:bar3DChart>
      <c:catAx>
        <c:axId val="-20865349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117404488"/>
        <c:crosses val="autoZero"/>
        <c:auto val="1"/>
        <c:lblAlgn val="ctr"/>
        <c:lblOffset val="100"/>
        <c:noMultiLvlLbl val="0"/>
      </c:catAx>
      <c:valAx>
        <c:axId val="2117404488"/>
        <c:scaling>
          <c:orientation val="minMax"/>
          <c:max val="6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86534920"/>
        <c:crosses val="autoZero"/>
        <c:crossBetween val="between"/>
      </c:valAx>
      <c:spPr>
        <a:gradFill>
          <a:gsLst>
            <a:gs pos="0">
              <a:schemeClr val="bg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Markets!$C$25:$C$29</c:f>
              <c:strCache>
                <c:ptCount val="5"/>
                <c:pt idx="0">
                  <c:v>Very</c:v>
                </c:pt>
                <c:pt idx="1">
                  <c:v>High</c:v>
                </c:pt>
                <c:pt idx="2">
                  <c:v>Moderate</c:v>
                </c:pt>
                <c:pt idx="3">
                  <c:v>Minor</c:v>
                </c:pt>
                <c:pt idx="4">
                  <c:v>Not important</c:v>
                </c:pt>
              </c:strCache>
            </c:strRef>
          </c:cat>
          <c:val>
            <c:numRef>
              <c:f>Markets!$D$25:$D$29</c:f>
              <c:numCache>
                <c:formatCode>General</c:formatCode>
                <c:ptCount val="5"/>
                <c:pt idx="0">
                  <c:v>209.0</c:v>
                </c:pt>
                <c:pt idx="1">
                  <c:v>171.0</c:v>
                </c:pt>
                <c:pt idx="2">
                  <c:v>146.0</c:v>
                </c:pt>
                <c:pt idx="3">
                  <c:v>65.0</c:v>
                </c:pt>
                <c:pt idx="4">
                  <c:v>85.0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86427576"/>
        <c:axId val="-2086592136"/>
        <c:axId val="0"/>
      </c:bar3DChart>
      <c:catAx>
        <c:axId val="-20864275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086592136"/>
        <c:crosses val="autoZero"/>
        <c:auto val="1"/>
        <c:lblAlgn val="ctr"/>
        <c:lblOffset val="100"/>
        <c:noMultiLvlLbl val="0"/>
      </c:catAx>
      <c:valAx>
        <c:axId val="-2086592136"/>
        <c:scaling>
          <c:orientation val="minMax"/>
          <c:max val="6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86427576"/>
        <c:crosses val="autoZero"/>
        <c:crossBetween val="between"/>
      </c:valAx>
    </c:plotArea>
    <c:plotVisOnly val="1"/>
    <c:dispBlanksAs val="gap"/>
    <c:showDLblsOverMax val="0"/>
  </c:chart>
  <c:spPr>
    <a:gradFill>
      <a:gsLst>
        <a:gs pos="0">
          <a:schemeClr val="bg2"/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'Public Art'!$C$25:$C$29</c:f>
              <c:strCache>
                <c:ptCount val="5"/>
                <c:pt idx="0">
                  <c:v>Very</c:v>
                </c:pt>
                <c:pt idx="1">
                  <c:v>High</c:v>
                </c:pt>
                <c:pt idx="2">
                  <c:v>Moderate</c:v>
                </c:pt>
                <c:pt idx="3">
                  <c:v>Minor</c:v>
                </c:pt>
                <c:pt idx="4">
                  <c:v>Not important</c:v>
                </c:pt>
              </c:strCache>
            </c:strRef>
          </c:cat>
          <c:val>
            <c:numRef>
              <c:f>'Public Art'!$D$25:$D$29</c:f>
              <c:numCache>
                <c:formatCode>General</c:formatCode>
                <c:ptCount val="5"/>
                <c:pt idx="0">
                  <c:v>297.0</c:v>
                </c:pt>
                <c:pt idx="1">
                  <c:v>182.0</c:v>
                </c:pt>
                <c:pt idx="2">
                  <c:v>113.0</c:v>
                </c:pt>
                <c:pt idx="3">
                  <c:v>39.0</c:v>
                </c:pt>
                <c:pt idx="4">
                  <c:v>45.0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87983240"/>
        <c:axId val="-2119519320"/>
        <c:axId val="0"/>
      </c:bar3DChart>
      <c:catAx>
        <c:axId val="-20879832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119519320"/>
        <c:crosses val="autoZero"/>
        <c:auto val="1"/>
        <c:lblAlgn val="ctr"/>
        <c:lblOffset val="100"/>
        <c:noMultiLvlLbl val="0"/>
      </c:catAx>
      <c:valAx>
        <c:axId val="-2119519320"/>
        <c:scaling>
          <c:orientation val="minMax"/>
          <c:max val="6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87983240"/>
        <c:crosses val="autoZero"/>
        <c:crossBetween val="between"/>
      </c:valAx>
    </c:plotArea>
    <c:plotVisOnly val="1"/>
    <c:dispBlanksAs val="gap"/>
    <c:showDLblsOverMax val="0"/>
  </c:chart>
  <c:spPr>
    <a:gradFill>
      <a:gsLst>
        <a:gs pos="0">
          <a:schemeClr val="bg2"/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'Sit and Relax'!$C$25:$C$29</c:f>
              <c:strCache>
                <c:ptCount val="5"/>
                <c:pt idx="0">
                  <c:v>Very</c:v>
                </c:pt>
                <c:pt idx="1">
                  <c:v>High</c:v>
                </c:pt>
                <c:pt idx="2">
                  <c:v>Moderate</c:v>
                </c:pt>
                <c:pt idx="3">
                  <c:v>Minor</c:v>
                </c:pt>
                <c:pt idx="4">
                  <c:v>Not important</c:v>
                </c:pt>
              </c:strCache>
            </c:strRef>
          </c:cat>
          <c:val>
            <c:numRef>
              <c:f>'Sit and Relax'!$D$25:$D$29</c:f>
              <c:numCache>
                <c:formatCode>General</c:formatCode>
                <c:ptCount val="5"/>
                <c:pt idx="0">
                  <c:v>545.0</c:v>
                </c:pt>
                <c:pt idx="1">
                  <c:v>80.0</c:v>
                </c:pt>
                <c:pt idx="2">
                  <c:v>25.0</c:v>
                </c:pt>
                <c:pt idx="3">
                  <c:v>11.0</c:v>
                </c:pt>
                <c:pt idx="4">
                  <c:v>15.0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03C-4C30-B96B-91AF7BF66D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83222520"/>
        <c:axId val="-2087978792"/>
        <c:axId val="0"/>
      </c:bar3DChart>
      <c:catAx>
        <c:axId val="-2083222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087978792"/>
        <c:crosses val="autoZero"/>
        <c:auto val="1"/>
        <c:lblAlgn val="ctr"/>
        <c:lblOffset val="100"/>
        <c:noMultiLvlLbl val="0"/>
      </c:catAx>
      <c:valAx>
        <c:axId val="-20879787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83222520"/>
        <c:crosses val="autoZero"/>
        <c:crossBetween val="between"/>
      </c:valAx>
    </c:plotArea>
    <c:plotVisOnly val="1"/>
    <c:dispBlanksAs val="gap"/>
    <c:showDLblsOverMax val="0"/>
  </c:chart>
  <c:spPr>
    <a:gradFill>
      <a:gsLst>
        <a:gs pos="0">
          <a:schemeClr val="bg2"/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Events!$C$25:$C$29</c:f>
              <c:strCache>
                <c:ptCount val="5"/>
                <c:pt idx="0">
                  <c:v>Very</c:v>
                </c:pt>
                <c:pt idx="1">
                  <c:v>High</c:v>
                </c:pt>
                <c:pt idx="2">
                  <c:v>Moderate</c:v>
                </c:pt>
                <c:pt idx="3">
                  <c:v>Minor</c:v>
                </c:pt>
                <c:pt idx="4">
                  <c:v>Not important</c:v>
                </c:pt>
              </c:strCache>
            </c:strRef>
          </c:cat>
          <c:val>
            <c:numRef>
              <c:f>Events!$D$25:$D$29</c:f>
              <c:numCache>
                <c:formatCode>General</c:formatCode>
                <c:ptCount val="5"/>
                <c:pt idx="0">
                  <c:v>260.0</c:v>
                </c:pt>
                <c:pt idx="1">
                  <c:v>171.0</c:v>
                </c:pt>
                <c:pt idx="2">
                  <c:v>134.0</c:v>
                </c:pt>
                <c:pt idx="3">
                  <c:v>50.0</c:v>
                </c:pt>
                <c:pt idx="4">
                  <c:v>61.0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DAD-4AD1-B732-3CCF166F15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33759560"/>
        <c:axId val="2114769416"/>
        <c:axId val="0"/>
      </c:bar3DChart>
      <c:catAx>
        <c:axId val="-2133759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114769416"/>
        <c:crosses val="autoZero"/>
        <c:auto val="1"/>
        <c:lblAlgn val="ctr"/>
        <c:lblOffset val="100"/>
        <c:noMultiLvlLbl val="0"/>
      </c:catAx>
      <c:valAx>
        <c:axId val="2114769416"/>
        <c:scaling>
          <c:orientation val="minMax"/>
          <c:max val="6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33759560"/>
        <c:crosses val="autoZero"/>
        <c:crossBetween val="between"/>
      </c:valAx>
    </c:plotArea>
    <c:plotVisOnly val="1"/>
    <c:dispBlanksAs val="gap"/>
    <c:showDLblsOverMax val="0"/>
  </c:chart>
  <c:spPr>
    <a:gradFill>
      <a:gsLst>
        <a:gs pos="0">
          <a:schemeClr val="bg2"/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748801491058"/>
          <c:y val="0.0189786153721982"/>
          <c:w val="0.687939573072128"/>
          <c:h val="0.910070699544612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Sheet2!$A$1:$A$16</c:f>
              <c:strCache>
                <c:ptCount val="16"/>
                <c:pt idx="0">
                  <c:v>Sit and Relax</c:v>
                </c:pt>
                <c:pt idx="1">
                  <c:v>Green space</c:v>
                </c:pt>
                <c:pt idx="2">
                  <c:v>Markets</c:v>
                </c:pt>
                <c:pt idx="3">
                  <c:v>Events</c:v>
                </c:pt>
                <c:pt idx="4">
                  <c:v>Playspace</c:v>
                </c:pt>
                <c:pt idx="5">
                  <c:v>Public Art</c:v>
                </c:pt>
                <c:pt idx="6">
                  <c:v>Sustainable design</c:v>
                </c:pt>
                <c:pt idx="7">
                  <c:v>Cafes dining</c:v>
                </c:pt>
                <c:pt idx="8">
                  <c:v>Kick about space</c:v>
                </c:pt>
                <c:pt idx="9">
                  <c:v>Community garden</c:v>
                </c:pt>
                <c:pt idx="10">
                  <c:v>Happen soon</c:v>
                </c:pt>
                <c:pt idx="11">
                  <c:v>Dog friendly</c:v>
                </c:pt>
                <c:pt idx="12">
                  <c:v>Water feature</c:v>
                </c:pt>
                <c:pt idx="13">
                  <c:v>Toilets</c:v>
                </c:pt>
                <c:pt idx="14">
                  <c:v>Protected footpath</c:v>
                </c:pt>
                <c:pt idx="15">
                  <c:v>Shopping</c:v>
                </c:pt>
              </c:strCache>
            </c:strRef>
          </c:cat>
          <c:val>
            <c:numRef>
              <c:f>Sheet2!$B$1:$B$16</c:f>
              <c:numCache>
                <c:formatCode>General</c:formatCode>
                <c:ptCount val="16"/>
                <c:pt idx="0">
                  <c:v>73.0</c:v>
                </c:pt>
                <c:pt idx="1">
                  <c:v>58.0</c:v>
                </c:pt>
                <c:pt idx="2">
                  <c:v>41.0</c:v>
                </c:pt>
                <c:pt idx="3">
                  <c:v>37.0</c:v>
                </c:pt>
                <c:pt idx="4">
                  <c:v>33.0</c:v>
                </c:pt>
                <c:pt idx="5">
                  <c:v>27.0</c:v>
                </c:pt>
                <c:pt idx="6">
                  <c:v>25.0</c:v>
                </c:pt>
                <c:pt idx="7">
                  <c:v>9.0</c:v>
                </c:pt>
                <c:pt idx="8">
                  <c:v>8.0</c:v>
                </c:pt>
                <c:pt idx="9">
                  <c:v>8.0</c:v>
                </c:pt>
                <c:pt idx="10">
                  <c:v>4.0</c:v>
                </c:pt>
                <c:pt idx="11">
                  <c:v>4.0</c:v>
                </c:pt>
                <c:pt idx="12">
                  <c:v>3.0</c:v>
                </c:pt>
                <c:pt idx="13">
                  <c:v>3.0</c:v>
                </c:pt>
                <c:pt idx="14">
                  <c:v>2.0</c:v>
                </c:pt>
                <c:pt idx="15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56299464"/>
        <c:axId val="-2118494776"/>
      </c:barChart>
      <c:catAx>
        <c:axId val="205629946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118494776"/>
        <c:crosses val="autoZero"/>
        <c:auto val="1"/>
        <c:lblAlgn val="ctr"/>
        <c:lblOffset val="100"/>
        <c:tickLblSkip val="1"/>
        <c:noMultiLvlLbl val="0"/>
      </c:catAx>
      <c:valAx>
        <c:axId val="-211849477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056299464"/>
        <c:crosses val="autoZero"/>
        <c:crossBetween val="between"/>
      </c:valAx>
    </c:plotArea>
    <c:plotVisOnly val="1"/>
    <c:dispBlanksAs val="gap"/>
    <c:showDLblsOverMax val="0"/>
  </c:chart>
  <c:spPr>
    <a:gradFill>
      <a:gsLst>
        <a:gs pos="0">
          <a:schemeClr val="bg2"/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3631E-4155-6B48-8C81-CBEB73CB9B54}" type="datetimeFigureOut">
              <a:rPr lang="en-US" smtClean="0"/>
              <a:t>9/03/16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5D73E-FC20-B84D-9E3D-CC8AB84F7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65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39216-7122-4D6D-852B-60D7B5B63590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09268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39216-7122-4D6D-852B-60D7B5B63590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26170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39216-7122-4D6D-852B-60D7B5B63590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56709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39216-7122-4D6D-852B-60D7B5B63590}" type="slidenum">
              <a:rPr lang="en-NZ" smtClean="0"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00438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1066801" y="1603786"/>
            <a:ext cx="3474720" cy="3474720"/>
          </a:xfrm>
          <a:prstGeom prst="round2SameRect">
            <a:avLst>
              <a:gd name="adj1" fmla="val 3122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25"/>
          <p:cNvGrpSpPr>
            <a:grpSpLocks noChangeAspect="1"/>
          </p:cNvGrpSpPr>
          <p:nvPr/>
        </p:nvGrpSpPr>
        <p:grpSpPr>
          <a:xfrm>
            <a:off x="2071048" y="2502945"/>
            <a:ext cx="1466879" cy="1676400"/>
            <a:chOff x="1230573" y="1890215"/>
            <a:chExt cx="1444388" cy="1650696"/>
          </a:xfrm>
        </p:grpSpPr>
        <p:sp>
          <p:nvSpPr>
            <p:cNvPr id="9" name="Oval 8"/>
            <p:cNvSpPr/>
            <p:nvPr/>
          </p:nvSpPr>
          <p:spPr>
            <a:xfrm>
              <a:off x="1230573" y="1890215"/>
              <a:ext cx="1444388" cy="937146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Oval 9"/>
            <p:cNvSpPr/>
            <p:nvPr/>
          </p:nvSpPr>
          <p:spPr>
            <a:xfrm>
              <a:off x="1935709" y="2845831"/>
              <a:ext cx="603504" cy="402336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Oval 10"/>
            <p:cNvSpPr/>
            <p:nvPr/>
          </p:nvSpPr>
          <p:spPr>
            <a:xfrm>
              <a:off x="1901589" y="3275735"/>
              <a:ext cx="392373" cy="265176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Oval 11"/>
            <p:cNvSpPr/>
            <p:nvPr/>
          </p:nvSpPr>
          <p:spPr>
            <a:xfrm>
              <a:off x="1633181" y="2395181"/>
              <a:ext cx="621792" cy="402336"/>
            </a:xfrm>
            <a:prstGeom prst="ellipse">
              <a:avLst/>
            </a:prstGeom>
            <a:solidFill>
              <a:srgbClr val="FFFFFF">
                <a:alpha val="3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9/03/16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67200" y="6356350"/>
            <a:ext cx="609600" cy="365125"/>
          </a:xfr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9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ound Same Side Corner Rectangle 12"/>
          <p:cNvSpPr/>
          <p:nvPr/>
        </p:nvSpPr>
        <p:spPr>
          <a:xfrm rot="5400000" flipH="1">
            <a:off x="4572000" y="1603786"/>
            <a:ext cx="3474720" cy="3474720"/>
          </a:xfrm>
          <a:prstGeom prst="round2SameRect">
            <a:avLst>
              <a:gd name="adj1" fmla="val 3122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1248" y="1680881"/>
            <a:ext cx="3273552" cy="1640541"/>
          </a:xfrm>
        </p:spPr>
        <p:txBody>
          <a:bodyPr vert="horz" lIns="91440" tIns="0" rIns="91440" bIns="0" rtlCol="0" anchor="b" anchorCtr="0">
            <a:noAutofit/>
          </a:bodyPr>
          <a:lstStyle>
            <a:lvl1pPr algn="ctr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1248" y="3384176"/>
            <a:ext cx="3273552" cy="530352"/>
          </a:xfrm>
        </p:spPr>
        <p:txBody>
          <a:bodyPr vert="horz" lIns="91440" tIns="0" rIns="91440" bIns="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30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429001" y="450850"/>
            <a:ext cx="4922184" cy="4611688"/>
          </a:xfrm>
          <a:prstGeom prst="roundRect">
            <a:avLst>
              <a:gd name="adj" fmla="val 3826"/>
            </a:avLst>
          </a:prstGeo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6758" y="5069541"/>
            <a:ext cx="4924425" cy="662519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6759" y="5732060"/>
            <a:ext cx="4924425" cy="627797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9/03/16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021106" y="1609725"/>
            <a:ext cx="5343525" cy="2281238"/>
          </a:xfrm>
          <a:prstGeom prst="roundRect">
            <a:avLst>
              <a:gd name="adj" fmla="val 3826"/>
            </a:avLst>
          </a:prstGeo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18" y="3904812"/>
            <a:ext cx="5416313" cy="681892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19" y="4586704"/>
            <a:ext cx="5416313" cy="627797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9/03/16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021106" y="443552"/>
            <a:ext cx="5343525" cy="2281238"/>
          </a:xfrm>
          <a:prstGeom prst="round2SameRect">
            <a:avLst>
              <a:gd name="adj1" fmla="val 5300"/>
              <a:gd name="adj2" fmla="val 0"/>
            </a:avLst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18" y="5055855"/>
            <a:ext cx="5416313" cy="681892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19" y="5737747"/>
            <a:ext cx="5416313" cy="627797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9/03/16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 flipH="1" flipV="1">
            <a:off x="3021106" y="2756848"/>
            <a:ext cx="2642616" cy="2281238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lIns="91440" tIns="45720" rIns="91440" bIns="45720" rtlCol="0"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30000"/>
              <a:buFont typeface="Wingdings" pitchFamily="2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5"/>
          </p:nvPr>
        </p:nvSpPr>
        <p:spPr>
          <a:xfrm flipV="1">
            <a:off x="5722015" y="2756848"/>
            <a:ext cx="2642616" cy="2281238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lIns="91440" tIns="45720" rIns="91440" bIns="45720" rtlCol="0"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30000"/>
              <a:buFont typeface="Wingdings" pitchFamily="2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18" y="5055855"/>
            <a:ext cx="5416313" cy="681892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19" y="5737747"/>
            <a:ext cx="5416313" cy="627797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9/03/16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 flipH="1" flipV="1">
            <a:off x="3021106" y="2756848"/>
            <a:ext cx="2642616" cy="2281238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>
              <a:buNone/>
              <a:defRPr sz="1600"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5"/>
          </p:nvPr>
        </p:nvSpPr>
        <p:spPr>
          <a:xfrm flipV="1">
            <a:off x="5723362" y="2756848"/>
            <a:ext cx="2642616" cy="2281238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>
              <a:buNone/>
              <a:defRPr sz="1600"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6"/>
          </p:nvPr>
        </p:nvSpPr>
        <p:spPr>
          <a:xfrm flipH="1">
            <a:off x="3021106" y="437202"/>
            <a:ext cx="2642616" cy="2281238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anchor="t" anchorCtr="1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5723362" y="437202"/>
            <a:ext cx="2642616" cy="2281238"/>
          </a:xfrm>
          <a:prstGeom prst="round1Rect">
            <a:avLst>
              <a:gd name="adj" fmla="val 9488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vert="horz" anchor="t" anchorCtr="1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, 2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0505" y="1112198"/>
            <a:ext cx="2524126" cy="1998756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9/03/16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021107" y="443551"/>
            <a:ext cx="2743200" cy="2968389"/>
          </a:xfrm>
          <a:prstGeom prst="round2SameRect">
            <a:avLst>
              <a:gd name="adj1" fmla="val 5300"/>
              <a:gd name="adj2" fmla="val 0"/>
            </a:avLst>
          </a:prstGeom>
          <a:noFill/>
        </p:spPr>
        <p:txBody>
          <a:bodyPr anchor="t" anchorCtr="1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/>
          </p:nvPr>
        </p:nvSpPr>
        <p:spPr>
          <a:xfrm flipV="1">
            <a:off x="3021107" y="3442648"/>
            <a:ext cx="2743200" cy="2968389"/>
          </a:xfrm>
          <a:prstGeom prst="round2SameRect">
            <a:avLst>
              <a:gd name="adj1" fmla="val 5300"/>
              <a:gd name="adj2" fmla="val 0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>
              <a:buNone/>
              <a:defRPr sz="1600"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5"/>
          </p:nvPr>
        </p:nvSpPr>
        <p:spPr>
          <a:xfrm>
            <a:off x="5840505" y="4108759"/>
            <a:ext cx="2524126" cy="1998756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6"/>
          </p:nvPr>
        </p:nvSpPr>
        <p:spPr>
          <a:xfrm>
            <a:off x="5840505" y="3442648"/>
            <a:ext cx="2524126" cy="67468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40505" y="443551"/>
            <a:ext cx="2524126" cy="67468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, 3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0505" y="1112198"/>
            <a:ext cx="2524126" cy="989959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9/03/16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021107" y="443551"/>
            <a:ext cx="2743200" cy="1956816"/>
          </a:xfrm>
          <a:prstGeom prst="round2SameRect">
            <a:avLst>
              <a:gd name="adj1" fmla="val 5300"/>
              <a:gd name="adj2" fmla="val 0"/>
            </a:avLst>
          </a:prstGeom>
          <a:noFill/>
        </p:spPr>
        <p:txBody>
          <a:bodyPr anchor="t" anchorCtr="1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/>
          </p:nvPr>
        </p:nvSpPr>
        <p:spPr>
          <a:xfrm flipV="1">
            <a:off x="3021107" y="4462815"/>
            <a:ext cx="2743200" cy="1956816"/>
          </a:xfrm>
          <a:prstGeom prst="round2SameRect">
            <a:avLst>
              <a:gd name="adj1" fmla="val 5300"/>
              <a:gd name="adj2" fmla="val 0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</p:spPr>
        <p:txBody>
          <a:bodyPr anchor="b" anchorCtr="1">
            <a:norm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>
            <a:lvl1pPr marL="0" indent="0">
              <a:buNone/>
              <a:defRPr sz="1600"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40505" y="443551"/>
            <a:ext cx="2524126" cy="67468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3021107" y="2452048"/>
            <a:ext cx="2743200" cy="1956816"/>
          </a:xfrm>
          <a:prstGeom prst="rect">
            <a:avLst/>
          </a:prstGeom>
          <a:noFill/>
        </p:spPr>
        <p:txBody>
          <a:bodyPr anchor="t" anchorCtr="1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9"/>
          </p:nvPr>
        </p:nvSpPr>
        <p:spPr>
          <a:xfrm>
            <a:off x="5840505" y="3133941"/>
            <a:ext cx="2524126" cy="989959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40505" y="2452048"/>
            <a:ext cx="2524126" cy="67468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1"/>
          </p:nvPr>
        </p:nvSpPr>
        <p:spPr>
          <a:xfrm>
            <a:off x="5840505" y="5135813"/>
            <a:ext cx="2524126" cy="989959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2"/>
          </p:nvPr>
        </p:nvSpPr>
        <p:spPr>
          <a:xfrm>
            <a:off x="5840505" y="4462815"/>
            <a:ext cx="2524126" cy="67468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0206" y="685800"/>
            <a:ext cx="4924424" cy="886968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40206" y="2020888"/>
            <a:ext cx="4924425" cy="410686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9/03/16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24800" y="750580"/>
            <a:ext cx="914400" cy="5381934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7100" y="749300"/>
            <a:ext cx="3924300" cy="53768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9/03/16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5pPr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9/03/16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9/03/16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67200" y="6356350"/>
            <a:ext cx="609600" cy="365125"/>
          </a:xfrm>
        </p:spPr>
        <p:txBody>
          <a:bodyPr/>
          <a:lstStyle>
            <a:lvl1pPr algn="ct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 Same Side Corner Rectangle 6"/>
          <p:cNvSpPr/>
          <p:nvPr/>
        </p:nvSpPr>
        <p:spPr>
          <a:xfrm rot="16200000">
            <a:off x="1066801" y="1603786"/>
            <a:ext cx="3474720" cy="3474720"/>
          </a:xfrm>
          <a:prstGeom prst="round2SameRect">
            <a:avLst>
              <a:gd name="adj1" fmla="val 3122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 rot="5400000">
            <a:off x="4585448" y="1603786"/>
            <a:ext cx="3474720" cy="3474720"/>
          </a:xfrm>
          <a:prstGeom prst="round2SameRect">
            <a:avLst>
              <a:gd name="adj1" fmla="val 3096"/>
              <a:gd name="adj2" fmla="val 0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  <a:ln>
            <a:noFill/>
          </a:ln>
        </p:spPr>
        <p:txBody>
          <a:bodyPr vert="vert270"/>
          <a:lstStyle>
            <a:lvl1pPr marL="0" indent="0">
              <a:buNone/>
              <a:defRPr/>
            </a:lvl1pPr>
          </a:lstStyle>
          <a:p>
            <a:r>
              <a:rPr lang="en-AU" smtClean="0"/>
              <a:t>Drag picture to placeholder or click icon to add</a:t>
            </a:r>
            <a:endParaRPr/>
          </a:p>
        </p:txBody>
      </p:sp>
      <p:grpSp>
        <p:nvGrpSpPr>
          <p:cNvPr id="8" name="Group 25"/>
          <p:cNvGrpSpPr>
            <a:grpSpLocks noChangeAspect="1"/>
          </p:cNvGrpSpPr>
          <p:nvPr/>
        </p:nvGrpSpPr>
        <p:grpSpPr>
          <a:xfrm>
            <a:off x="2071048" y="1842448"/>
            <a:ext cx="1466879" cy="1676400"/>
            <a:chOff x="1230573" y="1890215"/>
            <a:chExt cx="1444388" cy="1650696"/>
          </a:xfrm>
        </p:grpSpPr>
        <p:sp>
          <p:nvSpPr>
            <p:cNvPr id="27" name="Oval 26"/>
            <p:cNvSpPr/>
            <p:nvPr/>
          </p:nvSpPr>
          <p:spPr>
            <a:xfrm>
              <a:off x="1230573" y="1890215"/>
              <a:ext cx="1444388" cy="937146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8" name="Oval 27"/>
            <p:cNvSpPr/>
            <p:nvPr/>
          </p:nvSpPr>
          <p:spPr>
            <a:xfrm>
              <a:off x="1935709" y="2845831"/>
              <a:ext cx="603504" cy="402336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9" name="Oval 28"/>
            <p:cNvSpPr/>
            <p:nvPr/>
          </p:nvSpPr>
          <p:spPr>
            <a:xfrm>
              <a:off x="1901589" y="3275735"/>
              <a:ext cx="392373" cy="265176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30" name="Oval 29"/>
            <p:cNvSpPr/>
            <p:nvPr/>
          </p:nvSpPr>
          <p:spPr>
            <a:xfrm>
              <a:off x="1633181" y="2395181"/>
              <a:ext cx="621792" cy="402336"/>
            </a:xfrm>
            <a:prstGeom prst="ellipse">
              <a:avLst/>
            </a:prstGeom>
            <a:solidFill>
              <a:srgbClr val="FFFFFF">
                <a:alpha val="3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6447" y="3114115"/>
            <a:ext cx="3276600" cy="1162050"/>
          </a:xfrm>
        </p:spPr>
        <p:txBody>
          <a:bodyPr tIns="0" bIns="0" anchor="b" anchorCtr="0">
            <a:noAutofit/>
          </a:bodyPr>
          <a:lstStyle>
            <a:lvl1pPr algn="ctr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6447" y="4343400"/>
            <a:ext cx="3276600" cy="533400"/>
          </a:xfrm>
        </p:spPr>
        <p:txBody>
          <a:bodyPr tIns="0" bIns="0">
            <a:normAutofit/>
          </a:bodyPr>
          <a:lstStyle>
            <a:lvl1pPr marL="0" indent="0" algn="ctr">
              <a:spcBef>
                <a:spcPct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6"/>
          <p:cNvGrpSpPr/>
          <p:nvPr/>
        </p:nvGrpSpPr>
        <p:grpSpPr>
          <a:xfrm>
            <a:off x="222912" y="1254456"/>
            <a:ext cx="7892388" cy="3918778"/>
            <a:chOff x="222912" y="1254456"/>
            <a:chExt cx="7892388" cy="3918778"/>
          </a:xfrm>
        </p:grpSpPr>
        <p:sp>
          <p:nvSpPr>
            <p:cNvPr id="7" name="Rounded Rectangle 6"/>
            <p:cNvSpPr/>
            <p:nvPr/>
          </p:nvSpPr>
          <p:spPr>
            <a:xfrm>
              <a:off x="1028700" y="1600200"/>
              <a:ext cx="7086600" cy="3474720"/>
            </a:xfrm>
            <a:prstGeom prst="roundRect">
              <a:avLst>
                <a:gd name="adj" fmla="val 312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222912" y="1254456"/>
              <a:ext cx="3429000" cy="3918778"/>
              <a:chOff x="1230573" y="1890215"/>
              <a:chExt cx="1444388" cy="1650696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4182" y="2021541"/>
            <a:ext cx="4200618" cy="1362075"/>
          </a:xfrm>
        </p:spPr>
        <p:txBody>
          <a:bodyPr vert="horz" lIns="91440" tIns="0" rIns="91440" bIns="0" rtlCol="0" anchor="b" anchorCtr="0">
            <a:noAutofit/>
          </a:bodyPr>
          <a:lstStyle>
            <a:lvl1pPr algn="r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21424" y="3388659"/>
            <a:ext cx="4603376" cy="1083328"/>
          </a:xfrm>
        </p:spPr>
        <p:txBody>
          <a:bodyPr vert="horz" lIns="91440" tIns="0" rIns="91440" bIns="0" rtlCol="0">
            <a:norm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30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2F0292D-1797-49A5-8D2D-8D50C72EF3CC}" type="datetimeFigureOut">
              <a:rPr lang="en-US" smtClean="0"/>
              <a:t>9/03/16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67200" y="6356350"/>
            <a:ext cx="609600" cy="365125"/>
          </a:xfr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9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3"/>
          <p:cNvGrpSpPr/>
          <p:nvPr/>
        </p:nvGrpSpPr>
        <p:grpSpPr>
          <a:xfrm>
            <a:off x="7418696" y="457200"/>
            <a:ext cx="914400" cy="914400"/>
            <a:chOff x="842682" y="2971800"/>
            <a:chExt cx="914400" cy="914400"/>
          </a:xfrm>
        </p:grpSpPr>
        <p:sp>
          <p:nvSpPr>
            <p:cNvPr id="15" name="Rounded Rectangle 14"/>
            <p:cNvSpPr/>
            <p:nvPr/>
          </p:nvSpPr>
          <p:spPr>
            <a:xfrm>
              <a:off x="842682" y="2971800"/>
              <a:ext cx="914400" cy="914400"/>
            </a:xfrm>
            <a:prstGeom prst="roundRect">
              <a:avLst>
                <a:gd name="adj" fmla="val 931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9" name="Group 10"/>
            <p:cNvGrpSpPr>
              <a:grpSpLocks noChangeAspect="1"/>
            </p:cNvGrpSpPr>
            <p:nvPr/>
          </p:nvGrpSpPr>
          <p:grpSpPr>
            <a:xfrm>
              <a:off x="948372" y="3034353"/>
              <a:ext cx="700732" cy="800823"/>
              <a:chOff x="1230573" y="1890215"/>
              <a:chExt cx="1444388" cy="1650696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070" y="224118"/>
            <a:ext cx="4800600" cy="886968"/>
          </a:xfrm>
        </p:spPr>
        <p:txBody>
          <a:bodyPr lIns="45720"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2474" y="1600200"/>
            <a:ext cx="3703320" cy="4525963"/>
          </a:xfrm>
        </p:spPr>
        <p:txBody>
          <a:bodyPr lIns="4572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7" y="1600200"/>
            <a:ext cx="3703320" cy="4525963"/>
          </a:xfrm>
        </p:spPr>
        <p:txBody>
          <a:bodyPr lIns="4572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9/03/16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21040" y="363071"/>
            <a:ext cx="609600" cy="365125"/>
          </a:xfrm>
        </p:spPr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664" y="228600"/>
            <a:ext cx="4800600" cy="886968"/>
          </a:xfrm>
        </p:spPr>
        <p:txBody>
          <a:bodyPr vert="horz" lIns="4572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1212" y="1548761"/>
            <a:ext cx="3657600" cy="274320"/>
          </a:xfrm>
          <a:prstGeom prst="roundRect">
            <a:avLst>
              <a:gd name="adj" fmla="val 3116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8352" y="2021456"/>
            <a:ext cx="3703320" cy="4106294"/>
          </a:xfrm>
        </p:spPr>
        <p:txBody>
          <a:bodyPr lIns="4572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1533" y="1548761"/>
            <a:ext cx="3657600" cy="274320"/>
          </a:xfrm>
          <a:prstGeom prst="roundRect">
            <a:avLst>
              <a:gd name="adj" fmla="val 3405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673" y="2019869"/>
            <a:ext cx="3703320" cy="4106294"/>
          </a:xfrm>
        </p:spPr>
        <p:txBody>
          <a:bodyPr lIns="4572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9/03/16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21729" y="365760"/>
            <a:ext cx="609600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15"/>
          <p:cNvGrpSpPr/>
          <p:nvPr/>
        </p:nvGrpSpPr>
        <p:grpSpPr>
          <a:xfrm>
            <a:off x="7418696" y="457200"/>
            <a:ext cx="914400" cy="914400"/>
            <a:chOff x="842682" y="2971800"/>
            <a:chExt cx="914400" cy="914400"/>
          </a:xfrm>
        </p:grpSpPr>
        <p:sp>
          <p:nvSpPr>
            <p:cNvPr id="17" name="Rounded Rectangle 16"/>
            <p:cNvSpPr/>
            <p:nvPr/>
          </p:nvSpPr>
          <p:spPr>
            <a:xfrm>
              <a:off x="842682" y="2971800"/>
              <a:ext cx="914400" cy="914400"/>
            </a:xfrm>
            <a:prstGeom prst="roundRect">
              <a:avLst>
                <a:gd name="adj" fmla="val 931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>
              <a:off x="948372" y="3034353"/>
              <a:ext cx="700732" cy="800823"/>
              <a:chOff x="1230573" y="1890215"/>
              <a:chExt cx="1444388" cy="1650696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664" y="228600"/>
            <a:ext cx="4800600" cy="886968"/>
          </a:xfrm>
        </p:spPr>
        <p:txBody>
          <a:bodyPr vert="horz" lIns="4572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9/03/16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21040" y="365760"/>
            <a:ext cx="609600" cy="365125"/>
          </a:xfrm>
        </p:spPr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8"/>
          <p:cNvGrpSpPr/>
          <p:nvPr/>
        </p:nvGrpSpPr>
        <p:grpSpPr>
          <a:xfrm>
            <a:off x="7418696" y="457200"/>
            <a:ext cx="914400" cy="914400"/>
            <a:chOff x="842682" y="2971800"/>
            <a:chExt cx="914400" cy="914400"/>
          </a:xfrm>
        </p:grpSpPr>
        <p:sp>
          <p:nvSpPr>
            <p:cNvPr id="10" name="Rounded Rectangle 9"/>
            <p:cNvSpPr/>
            <p:nvPr/>
          </p:nvSpPr>
          <p:spPr>
            <a:xfrm>
              <a:off x="842682" y="2971800"/>
              <a:ext cx="914400" cy="914400"/>
            </a:xfrm>
            <a:prstGeom prst="roundRect">
              <a:avLst>
                <a:gd name="adj" fmla="val 931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7" name="Group 10"/>
            <p:cNvGrpSpPr>
              <a:grpSpLocks noChangeAspect="1"/>
            </p:cNvGrpSpPr>
            <p:nvPr/>
          </p:nvGrpSpPr>
          <p:grpSpPr>
            <a:xfrm>
              <a:off x="948372" y="3034353"/>
              <a:ext cx="700732" cy="800823"/>
              <a:chOff x="1230573" y="1890215"/>
              <a:chExt cx="1444388" cy="1650696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9/03/16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21040" y="365760"/>
            <a:ext cx="609600" cy="365125"/>
          </a:xfrm>
        </p:spPr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7"/>
          <p:cNvGrpSpPr/>
          <p:nvPr/>
        </p:nvGrpSpPr>
        <p:grpSpPr>
          <a:xfrm>
            <a:off x="7418696" y="457200"/>
            <a:ext cx="914400" cy="914400"/>
            <a:chOff x="842682" y="2971800"/>
            <a:chExt cx="914400" cy="914400"/>
          </a:xfrm>
        </p:grpSpPr>
        <p:sp>
          <p:nvSpPr>
            <p:cNvPr id="9" name="Rounded Rectangle 8"/>
            <p:cNvSpPr/>
            <p:nvPr/>
          </p:nvSpPr>
          <p:spPr>
            <a:xfrm>
              <a:off x="842682" y="2971800"/>
              <a:ext cx="914400" cy="914400"/>
            </a:xfrm>
            <a:prstGeom prst="roundRect">
              <a:avLst>
                <a:gd name="adj" fmla="val 931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6" name="Group 10"/>
            <p:cNvGrpSpPr>
              <a:grpSpLocks noChangeAspect="1"/>
            </p:cNvGrpSpPr>
            <p:nvPr/>
          </p:nvGrpSpPr>
          <p:grpSpPr>
            <a:xfrm>
              <a:off x="948372" y="3034353"/>
              <a:ext cx="700732" cy="800823"/>
              <a:chOff x="1230573" y="1890215"/>
              <a:chExt cx="1444388" cy="1650696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8999" y="304800"/>
            <a:ext cx="4948269" cy="719424"/>
          </a:xfrm>
        </p:spPr>
        <p:txBody>
          <a:bodyPr anchor="b"/>
          <a:lstStyle>
            <a:lvl1pPr algn="l">
              <a:defRPr sz="2200" b="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8113" y="2292824"/>
            <a:ext cx="4959126" cy="383333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0" y="1160463"/>
            <a:ext cx="4948269" cy="9540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9/03/16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2F0292D-1797-49A5-8D2D-8D50C72EF3CC}" type="datetimeFigureOut">
              <a:rPr lang="en-US" smtClean="0"/>
              <a:t>9/03/16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0" y="685800"/>
            <a:ext cx="4948238" cy="8869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0" y="2020888"/>
            <a:ext cx="4946602" cy="4105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52600" y="2877671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18"/>
          <p:cNvGrpSpPr/>
          <p:nvPr/>
        </p:nvGrpSpPr>
        <p:grpSpPr>
          <a:xfrm>
            <a:off x="842682" y="2971800"/>
            <a:ext cx="914400" cy="914400"/>
            <a:chOff x="842682" y="2971800"/>
            <a:chExt cx="914400" cy="914400"/>
          </a:xfrm>
        </p:grpSpPr>
        <p:sp>
          <p:nvSpPr>
            <p:cNvPr id="8" name="Rounded Rectangle 7"/>
            <p:cNvSpPr/>
            <p:nvPr userDrawn="1"/>
          </p:nvSpPr>
          <p:spPr>
            <a:xfrm>
              <a:off x="842682" y="2971800"/>
              <a:ext cx="914400" cy="914400"/>
            </a:xfrm>
            <a:prstGeom prst="roundRect">
              <a:avLst>
                <a:gd name="adj" fmla="val 931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9" name="Group 10"/>
            <p:cNvGrpSpPr>
              <a:grpSpLocks noChangeAspect="1"/>
            </p:cNvGrpSpPr>
            <p:nvPr userDrawn="1"/>
          </p:nvGrpSpPr>
          <p:grpSpPr>
            <a:xfrm>
              <a:off x="948372" y="3034352"/>
              <a:ext cx="700732" cy="800822"/>
              <a:chOff x="1230573" y="1890215"/>
              <a:chExt cx="1444388" cy="1650696"/>
            </a:xfrm>
          </p:grpSpPr>
          <p:sp>
            <p:nvSpPr>
              <p:cNvPr id="12" name="Oval 11"/>
              <p:cNvSpPr/>
              <p:nvPr userDrawn="1"/>
            </p:nvSpPr>
            <p:spPr>
              <a:xfrm>
                <a:off x="1230573" y="1890215"/>
                <a:ext cx="1444388" cy="937146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3" name="Oval 12"/>
              <p:cNvSpPr/>
              <p:nvPr userDrawn="1"/>
            </p:nvSpPr>
            <p:spPr>
              <a:xfrm>
                <a:off x="1935709" y="2845831"/>
                <a:ext cx="603504" cy="402336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1901589" y="3275735"/>
                <a:ext cx="392373" cy="265176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5" name="Oval 14"/>
              <p:cNvSpPr/>
              <p:nvPr userDrawn="1"/>
            </p:nvSpPr>
            <p:spPr>
              <a:xfrm>
                <a:off x="1633181" y="2395181"/>
                <a:ext cx="621792" cy="402336"/>
              </a:xfrm>
              <a:prstGeom prst="ellipse">
                <a:avLst/>
              </a:prstGeom>
              <a:solidFill>
                <a:srgbClr val="FFFFFF">
                  <a:alpha val="3803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3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2"/>
        </a:buClr>
        <a:buSzPct val="13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3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2"/>
        </a:buClr>
        <a:buSzPct val="13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3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2"/>
        </a:buClr>
        <a:buSzPct val="130000"/>
        <a:buFont typeface="Wingdings" pitchFamily="2" charset="2"/>
        <a:buChar char="§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130000"/>
        <a:buFont typeface="Wingdings" pitchFamily="2" charset="2"/>
        <a:buChar char="§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828800" indent="-227013" algn="l" defTabSz="914400" rtl="0" eaLnBrk="1" latinLnBrk="0" hangingPunct="1">
        <a:spcBef>
          <a:spcPct val="20000"/>
        </a:spcBef>
        <a:buClr>
          <a:schemeClr val="accent2"/>
        </a:buClr>
        <a:buSzPct val="130000"/>
        <a:buFont typeface="Wingdings" pitchFamily="2" charset="2"/>
        <a:buChar char="§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055813" indent="-227013" algn="l" defTabSz="914400" rtl="0" eaLnBrk="1" latinLnBrk="0" hangingPunct="1">
        <a:spcBef>
          <a:spcPct val="20000"/>
        </a:spcBef>
        <a:buClr>
          <a:schemeClr val="accent1"/>
        </a:buClr>
        <a:buSzPct val="130000"/>
        <a:buFont typeface="Wingdings" pitchFamily="2" charset="2"/>
        <a:buChar char="§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1248" y="2949049"/>
            <a:ext cx="3273552" cy="138693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 community-led design </a:t>
            </a:r>
            <a:r>
              <a:rPr lang="en-US" dirty="0" smtClean="0">
                <a:solidFill>
                  <a:schemeClr val="tx1"/>
                </a:solidFill>
              </a:rPr>
              <a:t>initiative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Screen Shot 2016-03-05 at 9.23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68" y="1579523"/>
            <a:ext cx="3401400" cy="35115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33588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667730"/>
                </a:solidFill>
              </a:rPr>
              <a:t>The whole-site open space at 254 Ponsonby Road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484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9109" y="260648"/>
            <a:ext cx="4858129" cy="936104"/>
          </a:xfrm>
        </p:spPr>
        <p:txBody>
          <a:bodyPr/>
          <a:lstStyle/>
          <a:p>
            <a:r>
              <a:rPr lang="en-NZ" sz="5400" b="1" dirty="0" smtClean="0"/>
              <a:t>Markets</a:t>
            </a:r>
            <a:endParaRPr lang="en-NZ" sz="54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6202783"/>
              </p:ext>
            </p:extLst>
          </p:nvPr>
        </p:nvGraphicFramePr>
        <p:xfrm>
          <a:off x="3519109" y="1152953"/>
          <a:ext cx="5508104" cy="5141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36" y="508588"/>
            <a:ext cx="3277219" cy="2308753"/>
          </a:xfrm>
          <a:prstGeom prst="rect">
            <a:avLst/>
          </a:prstGeom>
        </p:spPr>
      </p:pic>
      <p:pic>
        <p:nvPicPr>
          <p:cNvPr id="5" name="Picture 4" descr="Screen Shot 2015-07-14 at 10.50.1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3" y="2963334"/>
            <a:ext cx="3261152" cy="265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70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655"/>
            <a:ext cx="8737278" cy="1360859"/>
          </a:xfrm>
        </p:spPr>
        <p:txBody>
          <a:bodyPr/>
          <a:lstStyle/>
          <a:p>
            <a:r>
              <a:rPr lang="en-NZ" sz="5400" b="1" dirty="0" smtClean="0"/>
              <a:t>Public</a:t>
            </a:r>
            <a:r>
              <a:rPr lang="en-NZ" sz="5400" dirty="0" smtClean="0"/>
              <a:t> </a:t>
            </a:r>
            <a:r>
              <a:rPr lang="en-NZ" sz="5400" b="1" dirty="0" smtClean="0"/>
              <a:t>art</a:t>
            </a:r>
            <a:endParaRPr lang="en-NZ" sz="54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0937858"/>
              </p:ext>
            </p:extLst>
          </p:nvPr>
        </p:nvGraphicFramePr>
        <p:xfrm>
          <a:off x="3491880" y="744562"/>
          <a:ext cx="5328592" cy="549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9512" y="2132856"/>
            <a:ext cx="114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Tekoteko</a:t>
            </a:r>
            <a:endParaRPr lang="en-US" dirty="0"/>
          </a:p>
        </p:txBody>
      </p:sp>
      <p:pic>
        <p:nvPicPr>
          <p:cNvPr id="8" name="Picture 7" descr="Tekotek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67546"/>
            <a:ext cx="3252948" cy="381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55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362" y="248186"/>
            <a:ext cx="8056876" cy="802959"/>
          </a:xfrm>
        </p:spPr>
        <p:txBody>
          <a:bodyPr/>
          <a:lstStyle/>
          <a:p>
            <a:r>
              <a:rPr lang="en-US" sz="4800" b="1" dirty="0" smtClean="0"/>
              <a:t>A place to sit and relax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817687" y="332654"/>
            <a:ext cx="8856984" cy="1240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4800" b="1" dirty="0"/>
              <a:t/>
            </a:r>
            <a:br>
              <a:rPr lang="en-NZ" sz="4800" b="1" dirty="0"/>
            </a:br>
            <a:endParaRPr lang="en-NZ" sz="1400" b="1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783904"/>
              </p:ext>
            </p:extLst>
          </p:nvPr>
        </p:nvGraphicFramePr>
        <p:xfrm>
          <a:off x="3602220" y="1153942"/>
          <a:ext cx="5456444" cy="5001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 descr="Resting &amp; relaxing 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5" y="3530206"/>
            <a:ext cx="3404553" cy="2625155"/>
          </a:xfrm>
          <a:prstGeom prst="rect">
            <a:avLst/>
          </a:prstGeom>
        </p:spPr>
      </p:pic>
      <p:pic>
        <p:nvPicPr>
          <p:cNvPr id="7" name="Picture 6" descr="Rest and relax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5" y="1153942"/>
            <a:ext cx="3397685" cy="2376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530671" y="15163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437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5007210" y="1572767"/>
            <a:ext cx="3370027" cy="10258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9512" y="188640"/>
            <a:ext cx="8197726" cy="7920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4800" b="1" dirty="0" smtClean="0"/>
              <a:t> Events</a:t>
            </a:r>
            <a:endParaRPr lang="en-NZ" b="1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5990214"/>
              </p:ext>
            </p:extLst>
          </p:nvPr>
        </p:nvGraphicFramePr>
        <p:xfrm>
          <a:off x="3429000" y="923109"/>
          <a:ext cx="5027738" cy="5651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 descr="Screen Shot 2015-07-14 at 6.34.59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23109"/>
            <a:ext cx="3168352" cy="2924944"/>
          </a:xfrm>
          <a:prstGeom prst="rect">
            <a:avLst/>
          </a:prstGeom>
        </p:spPr>
      </p:pic>
      <p:pic>
        <p:nvPicPr>
          <p:cNvPr id="7" name="Picture 6" descr="Screen Shot 2015-07-14 at 6.34.1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48053"/>
            <a:ext cx="3174511" cy="272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43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-510970"/>
            <a:ext cx="6120680" cy="1474524"/>
          </a:xfrm>
        </p:spPr>
        <p:txBody>
          <a:bodyPr/>
          <a:lstStyle/>
          <a:p>
            <a:r>
              <a:rPr lang="en-NZ" sz="4800" b="1" dirty="0" smtClean="0"/>
              <a:t>Specific</a:t>
            </a:r>
            <a:r>
              <a:rPr lang="en-NZ" sz="3600" dirty="0" smtClean="0"/>
              <a:t> </a:t>
            </a:r>
            <a:r>
              <a:rPr lang="en-NZ" sz="4800" b="1" dirty="0" smtClean="0"/>
              <a:t>comments</a:t>
            </a:r>
            <a:endParaRPr lang="en-NZ" sz="36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6555800"/>
              </p:ext>
            </p:extLst>
          </p:nvPr>
        </p:nvGraphicFramePr>
        <p:xfrm>
          <a:off x="3365817" y="982336"/>
          <a:ext cx="5638041" cy="5601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 descr="summer film festiv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53136"/>
            <a:ext cx="2979372" cy="2092256"/>
          </a:xfrm>
          <a:prstGeom prst="rect">
            <a:avLst/>
          </a:prstGeom>
        </p:spPr>
      </p:pic>
      <p:pic>
        <p:nvPicPr>
          <p:cNvPr id="7" name="Picture 6" descr="Bird box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667503" cy="2467440"/>
          </a:xfrm>
          <a:prstGeom prst="rect">
            <a:avLst/>
          </a:prstGeom>
        </p:spPr>
      </p:pic>
      <p:pic>
        <p:nvPicPr>
          <p:cNvPr id="3" name="Picture 2" descr="Screen Shot 2016-03-07 at 9.07.4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583">
            <a:off x="641354" y="2429422"/>
            <a:ext cx="2079784" cy="222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73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786" y="978149"/>
            <a:ext cx="8919552" cy="1474525"/>
          </a:xfrm>
        </p:spPr>
        <p:txBody>
          <a:bodyPr/>
          <a:lstStyle/>
          <a:p>
            <a:pPr algn="ctr"/>
            <a:r>
              <a:rPr lang="en-US" sz="3600" b="1" dirty="0" smtClean="0"/>
              <a:t>The whole of site open space is endorsed</a:t>
            </a:r>
            <a:br>
              <a:rPr lang="en-US" sz="3600" b="1" dirty="0" smtClean="0"/>
            </a:b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1845" y="2087693"/>
            <a:ext cx="5824714" cy="439437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dirty="0" smtClean="0"/>
              <a:t>The </a:t>
            </a:r>
            <a:r>
              <a:rPr lang="en-US" sz="2800" b="1" dirty="0" err="1" smtClean="0"/>
              <a:t>Waitemata</a:t>
            </a:r>
            <a:r>
              <a:rPr lang="en-US" sz="2800" b="1" dirty="0" smtClean="0"/>
              <a:t> Local Board endorsed the results of the submission process and resolved to advocate for funding for the whole of site open space.</a:t>
            </a:r>
          </a:p>
          <a:p>
            <a:pPr marL="0" indent="0" algn="ctr">
              <a:buNone/>
            </a:pPr>
            <a:r>
              <a:rPr lang="en-US" sz="2800" b="1" dirty="0" smtClean="0"/>
              <a:t>A design and budget are required for the advocacy.</a:t>
            </a:r>
          </a:p>
          <a:p>
            <a:pPr algn="ctr"/>
            <a:endParaRPr lang="en-US" sz="2800" dirty="0" smtClean="0"/>
          </a:p>
        </p:txBody>
      </p:sp>
      <p:pic>
        <p:nvPicPr>
          <p:cNvPr id="6" name="Picture 5" descr="Screen Shot 2016-03-06 at 10.23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5" y="1547522"/>
            <a:ext cx="2603560" cy="427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4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521" y="685799"/>
            <a:ext cx="7705717" cy="1255901"/>
          </a:xfrm>
        </p:spPr>
        <p:txBody>
          <a:bodyPr/>
          <a:lstStyle/>
          <a:p>
            <a:pPr algn="ctr"/>
            <a:r>
              <a:rPr lang="en-US" b="1" dirty="0"/>
              <a:t>A Community-led design (CLD</a:t>
            </a:r>
            <a:r>
              <a:rPr lang="en-US" b="1" dirty="0" smtClean="0"/>
              <a:t>) </a:t>
            </a:r>
            <a:br>
              <a:rPr lang="en-US" b="1" dirty="0" smtClean="0"/>
            </a:br>
            <a:r>
              <a:rPr lang="en-US" b="1" dirty="0" smtClean="0"/>
              <a:t>process </a:t>
            </a:r>
            <a:r>
              <a:rPr lang="en-US" b="1" dirty="0"/>
              <a:t>i</a:t>
            </a:r>
            <a:r>
              <a:rPr lang="en-US" b="1" dirty="0" smtClean="0"/>
              <a:t>s </a:t>
            </a:r>
            <a:r>
              <a:rPr lang="en-US" b="1" dirty="0"/>
              <a:t>born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0" y="1941701"/>
            <a:ext cx="4946602" cy="41844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 </a:t>
            </a:r>
            <a:r>
              <a:rPr lang="en-US" sz="2400" dirty="0"/>
              <a:t>The </a:t>
            </a:r>
            <a:r>
              <a:rPr lang="en-US" sz="2400" dirty="0" err="1"/>
              <a:t>Waitemata</a:t>
            </a:r>
            <a:r>
              <a:rPr lang="en-US" sz="2400" dirty="0"/>
              <a:t> Local Board </a:t>
            </a:r>
            <a:r>
              <a:rPr lang="en-US" sz="2400" dirty="0" smtClean="0"/>
              <a:t>has chosen to engage </a:t>
            </a:r>
            <a:r>
              <a:rPr lang="en-US" sz="2400" dirty="0"/>
              <a:t>the local </a:t>
            </a:r>
            <a:r>
              <a:rPr lang="en-US" sz="2400" dirty="0" smtClean="0"/>
              <a:t>community </a:t>
            </a:r>
            <a:r>
              <a:rPr lang="en-US" sz="2400" dirty="0"/>
              <a:t>to do </a:t>
            </a:r>
            <a:r>
              <a:rPr lang="en-US" sz="2400" dirty="0" smtClean="0"/>
              <a:t>the design and budget </a:t>
            </a:r>
            <a:r>
              <a:rPr lang="en-US" sz="2400" dirty="0"/>
              <a:t>work via a community-led design </a:t>
            </a:r>
            <a:r>
              <a:rPr lang="en-US" sz="2400" dirty="0" smtClean="0"/>
              <a:t>process.</a:t>
            </a:r>
          </a:p>
          <a:p>
            <a:r>
              <a:rPr lang="en-US" sz="2400" dirty="0" smtClean="0"/>
              <a:t>An ‘interim group’ was convened to begin the planning of the CLD process leading to the whole of site open space development.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" name="Picture 5" descr="Screen Shot 2016-03-06 at 6.01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1" y="1572768"/>
            <a:ext cx="2882737" cy="417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65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71400"/>
            <a:ext cx="9144000" cy="1728192"/>
          </a:xfrm>
        </p:spPr>
        <p:txBody>
          <a:bodyPr>
            <a:noAutofit/>
          </a:bodyPr>
          <a:lstStyle/>
          <a:p>
            <a:pPr algn="ctr"/>
            <a:r>
              <a:rPr lang="en-NZ" sz="3200" dirty="0"/>
              <a:t/>
            </a:r>
            <a:br>
              <a:rPr lang="en-NZ" sz="3200" dirty="0"/>
            </a:br>
            <a:endParaRPr lang="en-NZ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9965" y="1556792"/>
            <a:ext cx="6686834" cy="504056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lvl="1"/>
            <a:r>
              <a:rPr lang="en-NZ" sz="2600" dirty="0" smtClean="0"/>
              <a:t>led </a:t>
            </a:r>
            <a:r>
              <a:rPr lang="en-NZ" sz="2600" dirty="0"/>
              <a:t>and project-managed by a community group or organisation</a:t>
            </a:r>
            <a:r>
              <a:rPr lang="en-NZ" sz="2600" dirty="0" smtClean="0"/>
              <a:t>.</a:t>
            </a:r>
            <a:endParaRPr lang="en-NZ" sz="2600" dirty="0"/>
          </a:p>
          <a:p>
            <a:pPr lvl="1"/>
            <a:r>
              <a:rPr lang="en-NZ" sz="2600" dirty="0" smtClean="0"/>
              <a:t>is </a:t>
            </a:r>
            <a:r>
              <a:rPr lang="en-NZ" sz="2600" dirty="0"/>
              <a:t>effectively involving local people in the decision-making process</a:t>
            </a:r>
            <a:r>
              <a:rPr lang="en-NZ" sz="2600" dirty="0" smtClean="0"/>
              <a:t>.</a:t>
            </a:r>
            <a:endParaRPr lang="en-NZ" sz="2400" dirty="0"/>
          </a:p>
          <a:p>
            <a:pPr lvl="1"/>
            <a:r>
              <a:rPr lang="en-NZ" sz="2600" dirty="0" smtClean="0"/>
              <a:t> </a:t>
            </a:r>
            <a:r>
              <a:rPr lang="en-NZ" sz="2600" dirty="0"/>
              <a:t>involves local people in decision-making </a:t>
            </a:r>
            <a:r>
              <a:rPr lang="en-NZ" sz="2600" i="1" dirty="0"/>
              <a:t>throughout</a:t>
            </a:r>
            <a:r>
              <a:rPr lang="en-NZ" sz="2600" dirty="0"/>
              <a:t> the design process, from visioning to </a:t>
            </a:r>
            <a:r>
              <a:rPr lang="en-NZ" sz="2600" dirty="0" smtClean="0"/>
              <a:t>implementation.</a:t>
            </a:r>
          </a:p>
          <a:p>
            <a:pPr marL="457200" lvl="1" indent="0">
              <a:buNone/>
            </a:pPr>
            <a:endParaRPr lang="en-NZ" sz="2600" dirty="0"/>
          </a:p>
          <a:p>
            <a:pPr marL="457200" lvl="1" indent="0">
              <a:buNone/>
            </a:pPr>
            <a:r>
              <a:rPr lang="en-NZ" sz="2600" dirty="0" smtClean="0"/>
              <a:t>CLD </a:t>
            </a:r>
            <a:r>
              <a:rPr lang="en-NZ" sz="2600" dirty="0"/>
              <a:t>projects have community involvement as </a:t>
            </a:r>
            <a:r>
              <a:rPr lang="en-NZ" sz="2600" i="1" dirty="0"/>
              <a:t>an on</a:t>
            </a:r>
            <a:r>
              <a:rPr lang="en-NZ" sz="2600" i="1" dirty="0" smtClean="0"/>
              <a:t>-going </a:t>
            </a:r>
            <a:r>
              <a:rPr lang="en-NZ" sz="2600" i="1" dirty="0"/>
              <a:t>process throughout the entire development of the project</a:t>
            </a:r>
            <a:endParaRPr lang="en-NZ" sz="500" dirty="0"/>
          </a:p>
          <a:p>
            <a:pPr lvl="1"/>
            <a:endParaRPr lang="en-NZ" dirty="0"/>
          </a:p>
          <a:p>
            <a:endParaRPr lang="en-NZ" dirty="0"/>
          </a:p>
        </p:txBody>
      </p:sp>
      <p:sp>
        <p:nvSpPr>
          <p:cNvPr id="4" name="TextBox 3"/>
          <p:cNvSpPr txBox="1"/>
          <p:nvPr/>
        </p:nvSpPr>
        <p:spPr>
          <a:xfrm>
            <a:off x="306563" y="905154"/>
            <a:ext cx="8380235" cy="584776"/>
          </a:xfrm>
          <a:prstGeom prst="rect">
            <a:avLst/>
          </a:prstGeom>
          <a:noFill/>
          <a:ln>
            <a:solidFill>
              <a:srgbClr val="74980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So what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is Community-led design?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05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656184"/>
          </a:xfrm>
        </p:spPr>
        <p:txBody>
          <a:bodyPr>
            <a:normAutofit/>
          </a:bodyPr>
          <a:lstStyle/>
          <a:p>
            <a:r>
              <a:rPr lang="en-NZ" sz="3600" b="1" dirty="0" smtClean="0"/>
              <a:t>Benefits</a:t>
            </a:r>
            <a:endParaRPr lang="en-NZ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4836" y="1211738"/>
            <a:ext cx="5459758" cy="4598765"/>
          </a:xfrm>
        </p:spPr>
        <p:txBody>
          <a:bodyPr>
            <a:normAutofit fontScale="85000" lnSpcReduction="20000"/>
          </a:bodyPr>
          <a:lstStyle/>
          <a:p>
            <a:pPr marL="0" indent="0" algn="dist">
              <a:buNone/>
            </a:pPr>
            <a:endParaRPr lang="en-NZ" dirty="0"/>
          </a:p>
          <a:p>
            <a:r>
              <a:rPr lang="en-NZ" sz="3600" dirty="0"/>
              <a:t>p</a:t>
            </a:r>
            <a:r>
              <a:rPr lang="en-NZ" sz="3600" dirty="0" smtClean="0"/>
              <a:t>uts </a:t>
            </a:r>
            <a:r>
              <a:rPr lang="en-NZ" sz="3600" dirty="0"/>
              <a:t>local people at the heart of making changes to their </a:t>
            </a:r>
            <a:r>
              <a:rPr lang="en-NZ" sz="3600" dirty="0" smtClean="0"/>
              <a:t>neighbourhoods.</a:t>
            </a:r>
          </a:p>
          <a:p>
            <a:r>
              <a:rPr lang="en-NZ" sz="3600" dirty="0" smtClean="0"/>
              <a:t>can improve participation.</a:t>
            </a:r>
            <a:endParaRPr lang="en-NZ" sz="3600" dirty="0"/>
          </a:p>
          <a:p>
            <a:r>
              <a:rPr lang="en-NZ" sz="3600" dirty="0"/>
              <a:t>c</a:t>
            </a:r>
            <a:r>
              <a:rPr lang="en-NZ" sz="3600" dirty="0" smtClean="0"/>
              <a:t>an strengthen </a:t>
            </a:r>
            <a:r>
              <a:rPr lang="en-NZ" sz="3600" dirty="0"/>
              <a:t>people’s attachment to </a:t>
            </a:r>
            <a:r>
              <a:rPr lang="en-NZ" sz="3600" dirty="0" smtClean="0"/>
              <a:t>both place and to each other.</a:t>
            </a:r>
          </a:p>
          <a:p>
            <a:r>
              <a:rPr lang="en-NZ" sz="3600" dirty="0" smtClean="0"/>
              <a:t>produces more sustainable solutions.</a:t>
            </a:r>
          </a:p>
          <a:p>
            <a:pPr marL="0" indent="0">
              <a:buNone/>
            </a:pPr>
            <a:endParaRPr lang="en-NZ" sz="9600" i="1" dirty="0"/>
          </a:p>
          <a:p>
            <a:pPr marL="0" lvl="1" indent="0">
              <a:buNone/>
            </a:pPr>
            <a:endParaRPr lang="en-NZ" sz="9600" dirty="0"/>
          </a:p>
          <a:p>
            <a:endParaRPr lang="en-NZ" sz="9600" dirty="0"/>
          </a:p>
        </p:txBody>
      </p:sp>
    </p:spTree>
    <p:extLst>
      <p:ext uri="{BB962C8B-B14F-4D97-AF65-F5344CB8AC3E}">
        <p14:creationId xmlns:p14="http://schemas.microsoft.com/office/powerpoint/2010/main" val="3243184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570186"/>
          </a:xfrm>
        </p:spPr>
        <p:txBody>
          <a:bodyPr>
            <a:noAutofit/>
          </a:bodyPr>
          <a:lstStyle/>
          <a:p>
            <a:pPr algn="ctr"/>
            <a:r>
              <a:rPr lang="en-NZ" sz="4000" b="1" dirty="0"/>
              <a:t>The core elements of CLD involve local people </a:t>
            </a:r>
            <a:r>
              <a:rPr lang="en-NZ" sz="4000" b="1" dirty="0" smtClean="0"/>
              <a:t>in</a:t>
            </a:r>
            <a:endParaRPr lang="en-NZ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9743" y="1988840"/>
            <a:ext cx="6497056" cy="4137323"/>
          </a:xfrm>
        </p:spPr>
        <p:txBody>
          <a:bodyPr>
            <a:normAutofit lnSpcReduction="10000"/>
          </a:bodyPr>
          <a:lstStyle/>
          <a:p>
            <a:pPr lvl="1"/>
            <a:r>
              <a:rPr lang="en-NZ" sz="3200" dirty="0" smtClean="0"/>
              <a:t>a </a:t>
            </a:r>
            <a:r>
              <a:rPr lang="en-NZ" sz="3200" dirty="0"/>
              <a:t>collective vision for change.</a:t>
            </a:r>
          </a:p>
          <a:p>
            <a:pPr lvl="1"/>
            <a:r>
              <a:rPr lang="en-NZ" sz="3200" dirty="0" smtClean="0"/>
              <a:t>a </a:t>
            </a:r>
            <a:r>
              <a:rPr lang="en-NZ" sz="3200" dirty="0"/>
              <a:t>design brief informed by local knowledge.</a:t>
            </a:r>
          </a:p>
          <a:p>
            <a:pPr lvl="1"/>
            <a:r>
              <a:rPr lang="en-NZ" sz="3200" dirty="0"/>
              <a:t>decision-making throughout the evolution of the design process.</a:t>
            </a:r>
          </a:p>
          <a:p>
            <a:pPr lvl="1"/>
            <a:r>
              <a:rPr lang="en-NZ" sz="3200" dirty="0"/>
              <a:t>signing off key stages of the </a:t>
            </a:r>
            <a:r>
              <a:rPr lang="en-NZ" sz="3200" dirty="0" smtClean="0"/>
              <a:t>project.</a:t>
            </a:r>
            <a:endParaRPr lang="en-NZ" sz="3200" dirty="0"/>
          </a:p>
          <a:p>
            <a:pPr indent="0">
              <a:buNone/>
            </a:pPr>
            <a:endParaRPr lang="en-NZ" sz="3200" dirty="0"/>
          </a:p>
          <a:p>
            <a:pPr indent="0">
              <a:buNone/>
            </a:pPr>
            <a:endParaRPr lang="en-NZ" dirty="0"/>
          </a:p>
          <a:p>
            <a:pPr marL="0" lvl="1" indent="0" algn="ctr">
              <a:lnSpc>
                <a:spcPct val="150000"/>
              </a:lnSpc>
              <a:buNone/>
            </a:pPr>
            <a:endParaRPr lang="en-NZ" sz="1300" u="sng" dirty="0"/>
          </a:p>
          <a:p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70490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92" y="394180"/>
            <a:ext cx="8182746" cy="1178588"/>
          </a:xfrm>
        </p:spPr>
        <p:txBody>
          <a:bodyPr/>
          <a:lstStyle/>
          <a:p>
            <a:r>
              <a:rPr lang="en-US" sz="4400" b="1" dirty="0" smtClean="0"/>
              <a:t>How did we get here?</a:t>
            </a:r>
            <a:br>
              <a:rPr lang="en-US" sz="4400" b="1" dirty="0" smtClean="0"/>
            </a:b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0" y="1144191"/>
            <a:ext cx="4946602" cy="557146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 </a:t>
            </a:r>
            <a:r>
              <a:rPr lang="en-US" sz="2000" dirty="0" err="1" smtClean="0"/>
              <a:t>Boffa</a:t>
            </a:r>
            <a:r>
              <a:rPr lang="en-US" sz="2000" dirty="0" smtClean="0"/>
              <a:t> </a:t>
            </a:r>
            <a:r>
              <a:rPr lang="en-US" sz="2000" dirty="0" err="1" smtClean="0"/>
              <a:t>Miskell</a:t>
            </a:r>
            <a:r>
              <a:rPr lang="en-US" sz="2000" dirty="0" smtClean="0"/>
              <a:t> survey commissioned by the Auckland City Council in 2000, identified a shortage of open space in the Ponsonby area.</a:t>
            </a:r>
          </a:p>
          <a:p>
            <a:r>
              <a:rPr lang="en-US" sz="2000" dirty="0" smtClean="0"/>
              <a:t>The site at 254 Ponsonby Road was purchased in 2006 to remedy this shortfall of open space.</a:t>
            </a:r>
          </a:p>
          <a:p>
            <a:r>
              <a:rPr lang="en-US" sz="2000" dirty="0" smtClean="0"/>
              <a:t>Along with the wider area, the Ponsonby Road </a:t>
            </a:r>
            <a:r>
              <a:rPr lang="en-US" sz="2000" dirty="0" err="1" smtClean="0"/>
              <a:t>Masterplan</a:t>
            </a:r>
            <a:r>
              <a:rPr lang="en-US" sz="2000" dirty="0" smtClean="0"/>
              <a:t> offered options for the development of the 254 site.</a:t>
            </a:r>
          </a:p>
          <a:p>
            <a:r>
              <a:rPr lang="en-US" sz="2000" dirty="0" smtClean="0"/>
              <a:t>Due to the amount of feedback from the </a:t>
            </a:r>
            <a:r>
              <a:rPr lang="en-US" sz="2000" dirty="0" err="1" smtClean="0"/>
              <a:t>Masterplan</a:t>
            </a:r>
            <a:r>
              <a:rPr lang="en-US" sz="2000" dirty="0" smtClean="0"/>
              <a:t>, a separate submission process for 254 Ponsonby Road was conducted.</a:t>
            </a:r>
            <a:endParaRPr lang="en-US" sz="2000" dirty="0"/>
          </a:p>
        </p:txBody>
      </p:sp>
      <p:pic>
        <p:nvPicPr>
          <p:cNvPr id="6" name="Picture 5" descr="Screen Shot 2016-03-06 at 6.28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30" y="1255536"/>
            <a:ext cx="3002070" cy="515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18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375" y="905159"/>
            <a:ext cx="6145878" cy="3956397"/>
          </a:xfrm>
        </p:spPr>
        <p:txBody>
          <a:bodyPr/>
          <a:lstStyle/>
          <a:p>
            <a:r>
              <a:rPr lang="en-US" sz="6600" b="1" dirty="0" smtClean="0"/>
              <a:t>How might you be a part of this?</a:t>
            </a:r>
            <a:endParaRPr lang="en-US" sz="6600" b="1" dirty="0"/>
          </a:p>
        </p:txBody>
      </p:sp>
      <p:pic>
        <p:nvPicPr>
          <p:cNvPr id="5" name="Picture 4" descr="Screen Shot 2016-03-09 at 7.25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5779"/>
            <a:ext cx="1912375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21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367" y="685800"/>
            <a:ext cx="8481603" cy="803324"/>
          </a:xfrm>
        </p:spPr>
        <p:txBody>
          <a:bodyPr/>
          <a:lstStyle/>
          <a:p>
            <a:r>
              <a:rPr lang="en-US" sz="4000" b="1" dirty="0" smtClean="0"/>
              <a:t>The Facilitation group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8999" y="1883305"/>
            <a:ext cx="5081799" cy="4242859"/>
          </a:xfrm>
        </p:spPr>
        <p:txBody>
          <a:bodyPr>
            <a:normAutofit/>
          </a:bodyPr>
          <a:lstStyle/>
          <a:p>
            <a:r>
              <a:rPr lang="en-US" sz="2000" dirty="0"/>
              <a:t>The Facilitation group will coordinate the planning, information, development and direction of the </a:t>
            </a:r>
            <a:r>
              <a:rPr lang="en-US" sz="2000" dirty="0" smtClean="0"/>
              <a:t>whole-site open space design process.</a:t>
            </a:r>
          </a:p>
          <a:p>
            <a:r>
              <a:rPr lang="en-US" sz="2000" dirty="0"/>
              <a:t>E</a:t>
            </a:r>
            <a:r>
              <a:rPr lang="en-US" sz="2000" dirty="0" smtClean="0"/>
              <a:t>ventually, it will also create </a:t>
            </a:r>
            <a:r>
              <a:rPr lang="en-US" sz="2000" dirty="0"/>
              <a:t>the budget for the </a:t>
            </a:r>
            <a:r>
              <a:rPr lang="en-US" sz="2000" dirty="0" smtClean="0"/>
              <a:t>design.</a:t>
            </a:r>
            <a:endParaRPr lang="en-US" sz="2000" dirty="0"/>
          </a:p>
          <a:p>
            <a:pPr lvl="2"/>
            <a:r>
              <a:rPr lang="en-US" sz="2000" dirty="0"/>
              <a:t>Specialists will be contracted as required.</a:t>
            </a:r>
          </a:p>
          <a:p>
            <a:pPr lvl="2"/>
            <a:r>
              <a:rPr lang="en-US" sz="2000" dirty="0"/>
              <a:t>Additional Council support will be </a:t>
            </a:r>
            <a:r>
              <a:rPr lang="en-US" sz="2000" dirty="0" smtClean="0"/>
              <a:t>available.</a:t>
            </a:r>
            <a:endParaRPr lang="en-US" sz="2000" dirty="0"/>
          </a:p>
        </p:txBody>
      </p:sp>
      <p:pic>
        <p:nvPicPr>
          <p:cNvPr id="5" name="Picture 4" descr="Screen Shot 2016-03-06 at 5.57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61" y="2219087"/>
            <a:ext cx="3167827" cy="284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45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2696"/>
            <a:ext cx="9143999" cy="825627"/>
          </a:xfrm>
        </p:spPr>
        <p:txBody>
          <a:bodyPr>
            <a:normAutofit fontScale="90000"/>
          </a:bodyPr>
          <a:lstStyle/>
          <a:p>
            <a:pPr algn="ctr"/>
            <a:r>
              <a:rPr lang="en-NZ" sz="4000" b="1" dirty="0"/>
              <a:t>The Facilitation group </a:t>
            </a:r>
            <a:r>
              <a:rPr lang="en-NZ" sz="4000" b="1" dirty="0" smtClean="0"/>
              <a:t>will</a:t>
            </a:r>
            <a:r>
              <a:rPr lang="en-NZ" sz="4000" b="1" dirty="0"/>
              <a:t>…</a:t>
            </a:r>
            <a:br>
              <a:rPr lang="en-NZ" sz="4000" b="1" dirty="0"/>
            </a:br>
            <a:r>
              <a:rPr lang="en-NZ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6716" y="1386930"/>
            <a:ext cx="4890425" cy="4739234"/>
          </a:xfrm>
        </p:spPr>
        <p:txBody>
          <a:bodyPr>
            <a:normAutofit lnSpcReduction="10000"/>
          </a:bodyPr>
          <a:lstStyle/>
          <a:p>
            <a:pPr lvl="1"/>
            <a:r>
              <a:rPr lang="en-NZ" sz="3200" dirty="0"/>
              <a:t>Design a process to collect ideas from a diverse range of </a:t>
            </a:r>
            <a:r>
              <a:rPr lang="en-NZ" sz="3200" dirty="0" smtClean="0"/>
              <a:t>people.</a:t>
            </a:r>
          </a:p>
          <a:p>
            <a:pPr lvl="1"/>
            <a:r>
              <a:rPr lang="en-NZ" sz="3200" dirty="0" smtClean="0"/>
              <a:t>Work with those </a:t>
            </a:r>
            <a:r>
              <a:rPr lang="en-NZ" sz="3200" dirty="0"/>
              <a:t>ideas. </a:t>
            </a:r>
          </a:p>
          <a:p>
            <a:pPr lvl="1"/>
            <a:r>
              <a:rPr lang="en-NZ" sz="3200" dirty="0"/>
              <a:t>Develop a brief.</a:t>
            </a:r>
          </a:p>
          <a:p>
            <a:pPr lvl="1"/>
            <a:r>
              <a:rPr lang="en-NZ" sz="3200" dirty="0"/>
              <a:t>Develop a design.</a:t>
            </a:r>
          </a:p>
          <a:p>
            <a:pPr lvl="1"/>
            <a:r>
              <a:rPr lang="en-NZ" sz="3200" dirty="0"/>
              <a:t>Develop a budget. </a:t>
            </a:r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5" name="Picture 4" descr="Screen Shot 2016-03-07 at 8.40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66" y="2297031"/>
            <a:ext cx="4097165" cy="234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63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2577"/>
            <a:ext cx="9144000" cy="890554"/>
          </a:xfrm>
        </p:spPr>
        <p:txBody>
          <a:bodyPr/>
          <a:lstStyle/>
          <a:p>
            <a:pPr algn="ctr"/>
            <a:r>
              <a:rPr lang="en-US" sz="4000" b="1" dirty="0" smtClean="0"/>
              <a:t>The Communication Networkers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8999" y="1562120"/>
            <a:ext cx="5359167" cy="4744758"/>
          </a:xfrm>
        </p:spPr>
        <p:txBody>
          <a:bodyPr>
            <a:noAutofit/>
          </a:bodyPr>
          <a:lstStyle/>
          <a:p>
            <a:r>
              <a:rPr lang="en-US" sz="2400" dirty="0"/>
              <a:t>Connect with and build on their existing </a:t>
            </a:r>
            <a:r>
              <a:rPr lang="en-US" sz="2400" dirty="0" smtClean="0"/>
              <a:t>networks.</a:t>
            </a:r>
          </a:p>
          <a:p>
            <a:r>
              <a:rPr lang="en-US" sz="2400" dirty="0" smtClean="0"/>
              <a:t>share information and feedback to and from them. </a:t>
            </a:r>
          </a:p>
          <a:p>
            <a:r>
              <a:rPr lang="en-US" sz="2400" dirty="0"/>
              <a:t>e</a:t>
            </a:r>
            <a:r>
              <a:rPr lang="en-US" sz="2400" dirty="0" smtClean="0"/>
              <a:t>nable many different people and groups to be represented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articipate in a way that works for their groups.</a:t>
            </a:r>
          </a:p>
        </p:txBody>
      </p:sp>
      <p:pic>
        <p:nvPicPr>
          <p:cNvPr id="6" name="Picture 5" descr="Screen Shot 2016-03-06 at 5.54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65" y="2306682"/>
            <a:ext cx="3152035" cy="270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75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1537" y="175196"/>
            <a:ext cx="5065604" cy="2029296"/>
          </a:xfrm>
        </p:spPr>
        <p:txBody>
          <a:bodyPr/>
          <a:lstStyle/>
          <a:p>
            <a:pPr algn="ctr"/>
            <a:r>
              <a:rPr lang="en-US" sz="3600" b="1" dirty="0" smtClean="0"/>
              <a:t>The community-led design process is a new initiative.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0300" y="2146096"/>
            <a:ext cx="5336841" cy="39709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It will </a:t>
            </a:r>
            <a:r>
              <a:rPr lang="en-US" sz="3600" dirty="0"/>
              <a:t>be </a:t>
            </a:r>
            <a:r>
              <a:rPr lang="en-US" sz="3600" dirty="0" smtClean="0"/>
              <a:t>based on collaboration, </a:t>
            </a:r>
            <a:r>
              <a:rPr lang="en-US" sz="3600" dirty="0"/>
              <a:t>fair play and </a:t>
            </a:r>
            <a:r>
              <a:rPr lang="en-US" sz="3600" dirty="0" smtClean="0"/>
              <a:t>the end goal of </a:t>
            </a:r>
            <a:r>
              <a:rPr lang="en-US" sz="3600" dirty="0" err="1" smtClean="0"/>
              <a:t>realising</a:t>
            </a:r>
            <a:r>
              <a:rPr lang="en-US" sz="3600" dirty="0" smtClean="0"/>
              <a:t> the whole of site community open space for 254 Ponsonby Road. </a:t>
            </a:r>
            <a:endParaRPr lang="en-US" sz="3600" dirty="0"/>
          </a:p>
        </p:txBody>
      </p:sp>
      <p:pic>
        <p:nvPicPr>
          <p:cNvPr id="7" name="Picture 6" descr="Screen Shot 2016-03-06 at 7.59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51" y="2784372"/>
            <a:ext cx="1117600" cy="1409700"/>
          </a:xfrm>
          <a:prstGeom prst="rect">
            <a:avLst/>
          </a:prstGeom>
        </p:spPr>
      </p:pic>
      <p:pic>
        <p:nvPicPr>
          <p:cNvPr id="10" name="Picture 9" descr="Screen Shot 2016-03-07 at 9.05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50" y="744563"/>
            <a:ext cx="3670300" cy="557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44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504" y="437978"/>
            <a:ext cx="7559734" cy="1503723"/>
          </a:xfrm>
        </p:spPr>
        <p:txBody>
          <a:bodyPr/>
          <a:lstStyle/>
          <a:p>
            <a:r>
              <a:rPr lang="en-US" sz="4800" b="1" dirty="0" smtClean="0"/>
              <a:t>And now our work begins…</a:t>
            </a:r>
            <a:endParaRPr lang="en-US" sz="4800" b="1" dirty="0"/>
          </a:p>
        </p:txBody>
      </p:sp>
      <p:pic>
        <p:nvPicPr>
          <p:cNvPr id="5" name="Content Placeholder 4" descr="Get happy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" r="1921"/>
          <a:stretch>
            <a:fillRect/>
          </a:stretch>
        </p:blipFill>
        <p:spPr>
          <a:xfrm>
            <a:off x="817504" y="2116892"/>
            <a:ext cx="5872365" cy="4038902"/>
          </a:xfrm>
        </p:spPr>
      </p:pic>
    </p:spTree>
    <p:extLst>
      <p:ext uri="{BB962C8B-B14F-4D97-AF65-F5344CB8AC3E}">
        <p14:creationId xmlns:p14="http://schemas.microsoft.com/office/powerpoint/2010/main" val="2530755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8358" y="-700765"/>
            <a:ext cx="4934220" cy="2452676"/>
          </a:xfrm>
        </p:spPr>
        <p:txBody>
          <a:bodyPr/>
          <a:lstStyle/>
          <a:p>
            <a:pPr algn="ctr"/>
            <a:r>
              <a:rPr lang="en-US" sz="9600" b="1" dirty="0" smtClean="0">
                <a:solidFill>
                  <a:schemeClr val="accent2">
                    <a:lumMod val="50000"/>
                  </a:schemeClr>
                </a:solidFill>
              </a:rPr>
              <a:t>Join us</a:t>
            </a:r>
            <a:endParaRPr lang="en-US" sz="9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26150" y="5299530"/>
            <a:ext cx="1149452" cy="82663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6-03-06 at 7.59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50" y="2930364"/>
            <a:ext cx="1117600" cy="1409700"/>
          </a:xfrm>
          <a:prstGeom prst="rect">
            <a:avLst/>
          </a:prstGeom>
        </p:spPr>
      </p:pic>
      <p:pic>
        <p:nvPicPr>
          <p:cNvPr id="5" name="Picture 4" descr="Screen Shot 2016-03-06 at 7.59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34" y="3284832"/>
            <a:ext cx="2033226" cy="1409700"/>
          </a:xfrm>
          <a:prstGeom prst="rect">
            <a:avLst/>
          </a:prstGeom>
        </p:spPr>
      </p:pic>
      <p:pic>
        <p:nvPicPr>
          <p:cNvPr id="6" name="Picture 5" descr="Screen Shot 2016-03-06 at 7.59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578" y="5153537"/>
            <a:ext cx="1547418" cy="1409700"/>
          </a:xfrm>
          <a:prstGeom prst="rect">
            <a:avLst/>
          </a:prstGeom>
        </p:spPr>
      </p:pic>
      <p:pic>
        <p:nvPicPr>
          <p:cNvPr id="8" name="Picture 7" descr="thumbs u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44" y="1781109"/>
            <a:ext cx="8175039" cy="444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60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375" y="175191"/>
            <a:ext cx="8939625" cy="1576719"/>
          </a:xfrm>
        </p:spPr>
        <p:txBody>
          <a:bodyPr/>
          <a:lstStyle/>
          <a:p>
            <a:pPr algn="ctr"/>
            <a:r>
              <a:rPr lang="en-US" sz="3600" b="1" dirty="0" smtClean="0"/>
              <a:t>The 254 Ponsonby Road public consultation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6999" y="1751910"/>
            <a:ext cx="4938757" cy="4438173"/>
          </a:xfrm>
        </p:spPr>
        <p:txBody>
          <a:bodyPr>
            <a:noAutofit/>
          </a:bodyPr>
          <a:lstStyle/>
          <a:p>
            <a:r>
              <a:rPr lang="en-US" sz="2400" dirty="0" smtClean="0"/>
              <a:t>Ran for an extended 8 week period so everyone had the opportunity to have their voice heard.</a:t>
            </a:r>
          </a:p>
          <a:p>
            <a:r>
              <a:rPr lang="en-US" sz="2400" dirty="0" smtClean="0"/>
              <a:t>Had </a:t>
            </a:r>
            <a:r>
              <a:rPr lang="en-US" sz="2400" dirty="0"/>
              <a:t>more respondents than any other submission process </a:t>
            </a:r>
            <a:r>
              <a:rPr lang="en-US" sz="2400" dirty="0" smtClean="0"/>
              <a:t>besides Chamberlain Park.</a:t>
            </a:r>
          </a:p>
          <a:p>
            <a:r>
              <a:rPr lang="en-US" sz="2400" dirty="0" smtClean="0"/>
              <a:t>Resulted in a clear and decisive preference by the community.</a:t>
            </a:r>
          </a:p>
        </p:txBody>
      </p:sp>
      <p:pic>
        <p:nvPicPr>
          <p:cNvPr id="5" name="Picture 4" descr="Screen Shot 2016-03-06 at 6.35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0" y="2379679"/>
            <a:ext cx="3372204" cy="306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04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726" y="0"/>
            <a:ext cx="7749512" cy="875955"/>
          </a:xfrm>
        </p:spPr>
        <p:txBody>
          <a:bodyPr/>
          <a:lstStyle/>
          <a:p>
            <a:pPr algn="ctr"/>
            <a:r>
              <a:rPr lang="en-US" sz="4000" b="1" dirty="0" smtClean="0"/>
              <a:t>Results of the consultation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8085" y="875955"/>
            <a:ext cx="7065569" cy="9635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b="1" dirty="0" smtClean="0"/>
              <a:t>77% of all respondents chose the whole of site open space</a:t>
            </a:r>
            <a:r>
              <a:rPr lang="en-US" sz="2000" b="1" dirty="0" smtClean="0"/>
              <a:t>.</a:t>
            </a:r>
            <a:endParaRPr lang="en-US" sz="2000" b="1" dirty="0"/>
          </a:p>
        </p:txBody>
      </p:sp>
      <p:pic>
        <p:nvPicPr>
          <p:cNvPr id="5" name="Picture 4" descr="rhomboid path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99" y="1839507"/>
            <a:ext cx="7328338" cy="429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85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0" y="1196751"/>
            <a:ext cx="5461422" cy="3956785"/>
          </a:xfrm>
        </p:spPr>
        <p:txBody>
          <a:bodyPr/>
          <a:lstStyle/>
          <a:p>
            <a:r>
              <a:rPr lang="en-NZ" sz="4800" b="1" dirty="0"/>
              <a:t>The </a:t>
            </a:r>
            <a:r>
              <a:rPr lang="en-NZ" sz="4800" b="1" dirty="0" smtClean="0"/>
              <a:t>consultation </a:t>
            </a:r>
            <a:r>
              <a:rPr lang="en-NZ" sz="4800" b="1" dirty="0"/>
              <a:t>process </a:t>
            </a:r>
            <a:r>
              <a:rPr lang="en-NZ" sz="4800" b="1" dirty="0" smtClean="0"/>
              <a:t>also told us what things are important for many people…</a:t>
            </a:r>
            <a:endParaRPr lang="en-US" sz="4800" b="1" dirty="0"/>
          </a:p>
        </p:txBody>
      </p:sp>
      <p:pic>
        <p:nvPicPr>
          <p:cNvPr id="4" name="Picture 3" descr="Keep clam - plant a 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79" y="1401528"/>
            <a:ext cx="2740637" cy="375200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756576" y="4509120"/>
            <a:ext cx="842146" cy="388925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87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1711" y="0"/>
            <a:ext cx="4858367" cy="1196752"/>
          </a:xfrm>
        </p:spPr>
        <p:txBody>
          <a:bodyPr>
            <a:normAutofit/>
          </a:bodyPr>
          <a:lstStyle/>
          <a:p>
            <a:r>
              <a:rPr lang="en-NZ" sz="4800" b="1" dirty="0"/>
              <a:t> </a:t>
            </a:r>
            <a:r>
              <a:rPr lang="en-NZ" sz="4800" b="1" dirty="0" smtClean="0"/>
              <a:t>A playspace</a:t>
            </a:r>
            <a:endParaRPr lang="en-NZ" sz="48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2620913"/>
              </p:ext>
            </p:extLst>
          </p:nvPr>
        </p:nvGraphicFramePr>
        <p:xfrm>
          <a:off x="3419872" y="1196752"/>
          <a:ext cx="5616624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 descr="Kids play in a tube.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66546"/>
            <a:ext cx="3114207" cy="3160411"/>
          </a:xfrm>
          <a:prstGeom prst="rect">
            <a:avLst/>
          </a:prstGeom>
        </p:spPr>
      </p:pic>
      <p:pic>
        <p:nvPicPr>
          <p:cNvPr id="6" name="Picture 5" descr="Kid on a sw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1" y="437591"/>
            <a:ext cx="2520280" cy="231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48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188640"/>
            <a:ext cx="5760482" cy="936104"/>
          </a:xfrm>
        </p:spPr>
        <p:txBody>
          <a:bodyPr/>
          <a:lstStyle/>
          <a:p>
            <a:r>
              <a:rPr lang="en-NZ" sz="4800" b="1" dirty="0" smtClean="0"/>
              <a:t>A kick about space</a:t>
            </a:r>
            <a:endParaRPr lang="en-NZ" sz="48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5916893"/>
              </p:ext>
            </p:extLst>
          </p:nvPr>
        </p:nvGraphicFramePr>
        <p:xfrm>
          <a:off x="3429000" y="1124744"/>
          <a:ext cx="5391472" cy="4968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 descr="Kickabout spa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59160"/>
            <a:ext cx="2967141" cy="533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15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3408586" cy="1052736"/>
          </a:xfrm>
        </p:spPr>
        <p:txBody>
          <a:bodyPr/>
          <a:lstStyle/>
          <a:p>
            <a:r>
              <a:rPr lang="en-NZ" sz="5400" b="1" dirty="0" smtClean="0"/>
              <a:t>Shopping</a:t>
            </a:r>
            <a:endParaRPr lang="en-NZ" sz="54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2748246"/>
              </p:ext>
            </p:extLst>
          </p:nvPr>
        </p:nvGraphicFramePr>
        <p:xfrm>
          <a:off x="3408586" y="950540"/>
          <a:ext cx="5627752" cy="5560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 descr="Screen Shot 2016-03-07 at 9.19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72" y="3942359"/>
            <a:ext cx="3007423" cy="2276924"/>
          </a:xfrm>
          <a:prstGeom prst="rect">
            <a:avLst/>
          </a:prstGeom>
        </p:spPr>
      </p:pic>
      <p:pic>
        <p:nvPicPr>
          <p:cNvPr id="9" name="Picture 8" descr="Screen Shot 2016-03-07 at 9.21.0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70" y="1197699"/>
            <a:ext cx="3055025" cy="274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79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886968"/>
          </a:xfrm>
        </p:spPr>
        <p:txBody>
          <a:bodyPr/>
          <a:lstStyle/>
          <a:p>
            <a:pPr algn="ctr"/>
            <a:r>
              <a:rPr lang="en-NZ" sz="5400" b="1" dirty="0" smtClean="0"/>
              <a:t>Cafes/Dining</a:t>
            </a:r>
            <a:endParaRPr lang="en-NZ" sz="54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5123418"/>
              </p:ext>
            </p:extLst>
          </p:nvPr>
        </p:nvGraphicFramePr>
        <p:xfrm>
          <a:off x="3430588" y="1572768"/>
          <a:ext cx="5094810" cy="4560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 descr="coffe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31164"/>
            <a:ext cx="3175000" cy="456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86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nspiration">
  <a:themeElements>
    <a:clrScheme name="Inspiration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Inspiration">
      <a:majorFont>
        <a:latin typeface="News Gothic MT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Inspiration">
      <a:fillStyleLst>
        <a:solidFill>
          <a:schemeClr val="phClr"/>
        </a:solidFill>
        <a:gradFill rotWithShape="1">
          <a:gsLst>
            <a:gs pos="25000">
              <a:schemeClr val="phClr">
                <a:tint val="90000"/>
                <a:shade val="100000"/>
                <a:alpha val="90000"/>
                <a:satMod val="150000"/>
              </a:schemeClr>
            </a:gs>
            <a:gs pos="100000">
              <a:schemeClr val="phClr">
                <a:tint val="100000"/>
                <a:shade val="60000"/>
                <a:satMod val="13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0000"/>
                <a:shade val="100000"/>
                <a:alpha val="85000"/>
                <a:satMod val="150000"/>
              </a:schemeClr>
            </a:gs>
            <a:gs pos="33000">
              <a:schemeClr val="phClr">
                <a:tint val="90000"/>
                <a:shade val="100000"/>
                <a:alpha val="95000"/>
                <a:satMod val="130000"/>
              </a:schemeClr>
            </a:gs>
            <a:gs pos="67000">
              <a:schemeClr val="phClr">
                <a:shade val="70000"/>
                <a:satMod val="135000"/>
              </a:schemeClr>
            </a:gs>
            <a:gs pos="100000">
              <a:schemeClr val="phClr">
                <a:shade val="50000"/>
                <a:satMod val="135000"/>
              </a:schemeClr>
            </a:gs>
          </a:gsLst>
          <a:lin ang="13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thickThin" algn="ctr">
          <a:solidFill>
            <a:schemeClr val="phClr"/>
          </a:solidFill>
          <a:prstDash val="solid"/>
        </a:ln>
        <a:ln w="38100" cap="flat" cmpd="thinThick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woPt" dir="tl"/>
          </a:scene3d>
          <a:sp3d extrusionH="12700" prstMaterial="softEdge">
            <a:bevelT w="25400" h="50800"/>
          </a:sp3d>
        </a:effectStyle>
        <a:effectStyle>
          <a:effectLst>
            <a:innerShdw blurRad="50800" dist="25400" dir="2400000">
              <a:srgbClr val="808080">
                <a:alpha val="75000"/>
              </a:srgbClr>
            </a:innerShdw>
            <a:reflection blurRad="38100" stA="26000" endPos="35000" dist="12700" dir="5400000" fadeDir="48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Inspiration.thmx</Template>
  <TotalTime>631</TotalTime>
  <Words>642</Words>
  <Application>Microsoft Macintosh PowerPoint</Application>
  <PresentationFormat>On-screen Show (4:3)</PresentationFormat>
  <Paragraphs>78</Paragraphs>
  <Slides>26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Inspiration</vt:lpstr>
      <vt:lpstr>A community-led design initiative</vt:lpstr>
      <vt:lpstr>How did we get here? </vt:lpstr>
      <vt:lpstr>The 254 Ponsonby Road public consultation</vt:lpstr>
      <vt:lpstr>Results of the consultation</vt:lpstr>
      <vt:lpstr>The consultation process also told us what things are important for many people…</vt:lpstr>
      <vt:lpstr> A playspace</vt:lpstr>
      <vt:lpstr>A kick about space</vt:lpstr>
      <vt:lpstr>Shopping</vt:lpstr>
      <vt:lpstr>Cafes/Dining</vt:lpstr>
      <vt:lpstr>Markets</vt:lpstr>
      <vt:lpstr>Public art</vt:lpstr>
      <vt:lpstr>A place to sit and relax</vt:lpstr>
      <vt:lpstr>PowerPoint Presentation</vt:lpstr>
      <vt:lpstr>Specific comments</vt:lpstr>
      <vt:lpstr>The whole of site open space is endorsed </vt:lpstr>
      <vt:lpstr>A Community-led design (CLD)  process is born </vt:lpstr>
      <vt:lpstr> </vt:lpstr>
      <vt:lpstr>Benefits</vt:lpstr>
      <vt:lpstr>The core elements of CLD involve local people in</vt:lpstr>
      <vt:lpstr>How might you be a part of this?</vt:lpstr>
      <vt:lpstr>The Facilitation group</vt:lpstr>
      <vt:lpstr>The Facilitation group will…  </vt:lpstr>
      <vt:lpstr>The Communication Networkers</vt:lpstr>
      <vt:lpstr>The community-led design process is a new initiative.</vt:lpstr>
      <vt:lpstr>And now our work begins…</vt:lpstr>
      <vt:lpstr>Join us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Community-led design</dc:title>
  <dc:creator>Jen W</dc:creator>
  <cp:lastModifiedBy>Jen W</cp:lastModifiedBy>
  <cp:revision>173</cp:revision>
  <dcterms:created xsi:type="dcterms:W3CDTF">2016-03-05T08:51:18Z</dcterms:created>
  <dcterms:modified xsi:type="dcterms:W3CDTF">2016-03-09T06:54:42Z</dcterms:modified>
</cp:coreProperties>
</file>