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xlsx" ContentType="application/vnd.openxmlformats-officedocument.spreadsheetml.sheet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sldIdLst>
    <p:sldId id="256" r:id="rId2"/>
    <p:sldId id="257" r:id="rId3"/>
    <p:sldId id="258" r:id="rId4"/>
    <p:sldId id="269" r:id="rId5"/>
    <p:sldId id="260" r:id="rId6"/>
    <p:sldId id="261" r:id="rId7"/>
    <p:sldId id="268" r:id="rId8"/>
    <p:sldId id="262" r:id="rId9"/>
    <p:sldId id="263" r:id="rId10"/>
    <p:sldId id="264" r:id="rId11"/>
    <p:sldId id="265" r:id="rId12"/>
    <p:sldId id="266" r:id="rId13"/>
    <p:sldId id="267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504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254%20ACC%20responses\Feedback%20on%20254%20concept%20options_%20master%20list%2029%20Jun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254%20ACC%20responses\Feedback%20on%20254%20concept%20options_%20master%20list%2029%20June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254%20ACC%20responses\Feedback%20on%20254%20concept%20options_%20master%20list%2029%20June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254%20ACC%20responses\Feedback%20on%20254%20concept%20options_%20master%20list%2029%20June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254%20ACC%20responses\Feedback%20on%20254%20concept%20options_%20master%20list%2029%20June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254%20ACC%20responses\Feedback%20on%20254%20concept%20options_%20master%20list%2029%20Jun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478176339068728"/>
          <c:y val="0.0311540328544445"/>
          <c:w val="0.935207057451152"/>
          <c:h val="0.912580372398095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Playspace!$C$25:$C$29</c:f>
              <c:strCache>
                <c:ptCount val="5"/>
                <c:pt idx="0">
                  <c:v>Very</c:v>
                </c:pt>
                <c:pt idx="1">
                  <c:v>High</c:v>
                </c:pt>
                <c:pt idx="2">
                  <c:v>Moderate</c:v>
                </c:pt>
                <c:pt idx="3">
                  <c:v>Minor</c:v>
                </c:pt>
                <c:pt idx="4">
                  <c:v>Not important</c:v>
                </c:pt>
              </c:strCache>
            </c:strRef>
          </c:cat>
          <c:val>
            <c:numRef>
              <c:f>Playspace!$D$25:$D$29</c:f>
              <c:numCache>
                <c:formatCode>General</c:formatCode>
                <c:ptCount val="5"/>
                <c:pt idx="0">
                  <c:v>238.0</c:v>
                </c:pt>
                <c:pt idx="1">
                  <c:v>126.0</c:v>
                </c:pt>
                <c:pt idx="2">
                  <c:v>135.0</c:v>
                </c:pt>
                <c:pt idx="3">
                  <c:v>83.0</c:v>
                </c:pt>
                <c:pt idx="4">
                  <c:v>94.0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25420472"/>
        <c:axId val="-2124459432"/>
        <c:axId val="0"/>
      </c:bar3DChart>
      <c:catAx>
        <c:axId val="-21254204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-2124459432"/>
        <c:crosses val="autoZero"/>
        <c:auto val="1"/>
        <c:lblAlgn val="ctr"/>
        <c:lblOffset val="100"/>
        <c:noMultiLvlLbl val="0"/>
      </c:catAx>
      <c:valAx>
        <c:axId val="-2124459432"/>
        <c:scaling>
          <c:orientation val="minMax"/>
          <c:max val="6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25420472"/>
        <c:crosses val="autoZero"/>
        <c:crossBetween val="between"/>
      </c:valAx>
      <c:spPr>
        <a:gradFill>
          <a:gsLst>
            <a:gs pos="0">
              <a:schemeClr val="bg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478176339068728"/>
          <c:y val="0.0311540328544445"/>
          <c:w val="0.935207057451152"/>
          <c:h val="0.912580372398095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'Kick About Space'!$C$25:$C$29</c:f>
              <c:strCache>
                <c:ptCount val="5"/>
                <c:pt idx="0">
                  <c:v>Very</c:v>
                </c:pt>
                <c:pt idx="1">
                  <c:v>High</c:v>
                </c:pt>
                <c:pt idx="2">
                  <c:v>Moderate</c:v>
                </c:pt>
                <c:pt idx="3">
                  <c:v>Minor</c:v>
                </c:pt>
                <c:pt idx="4">
                  <c:v>Not important</c:v>
                </c:pt>
              </c:strCache>
            </c:strRef>
          </c:cat>
          <c:val>
            <c:numRef>
              <c:f>'Kick About Space'!$D$25:$D$29</c:f>
              <c:numCache>
                <c:formatCode>General</c:formatCode>
                <c:ptCount val="5"/>
                <c:pt idx="0">
                  <c:v>238.0</c:v>
                </c:pt>
                <c:pt idx="1">
                  <c:v>126.0</c:v>
                </c:pt>
                <c:pt idx="2">
                  <c:v>135.0</c:v>
                </c:pt>
                <c:pt idx="3">
                  <c:v>83.0</c:v>
                </c:pt>
                <c:pt idx="4">
                  <c:v>94.0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27907736"/>
        <c:axId val="-2127906280"/>
        <c:axId val="0"/>
      </c:bar3DChart>
      <c:catAx>
        <c:axId val="-21279077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-2127906280"/>
        <c:crosses val="autoZero"/>
        <c:auto val="1"/>
        <c:lblAlgn val="ctr"/>
        <c:lblOffset val="100"/>
        <c:noMultiLvlLbl val="0"/>
      </c:catAx>
      <c:valAx>
        <c:axId val="-2127906280"/>
        <c:scaling>
          <c:orientation val="minMax"/>
          <c:max val="6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27907736"/>
        <c:crosses val="autoZero"/>
        <c:crossBetween val="between"/>
      </c:valAx>
      <c:spPr>
        <a:gradFill>
          <a:gsLst>
            <a:gs pos="0">
              <a:schemeClr val="bg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'Sit and Relax'!$C$25:$C$29</c:f>
              <c:strCache>
                <c:ptCount val="5"/>
                <c:pt idx="0">
                  <c:v>Very</c:v>
                </c:pt>
                <c:pt idx="1">
                  <c:v>High</c:v>
                </c:pt>
                <c:pt idx="2">
                  <c:v>Moderate</c:v>
                </c:pt>
                <c:pt idx="3">
                  <c:v>Minor</c:v>
                </c:pt>
                <c:pt idx="4">
                  <c:v>Not important</c:v>
                </c:pt>
              </c:strCache>
            </c:strRef>
          </c:cat>
          <c:val>
            <c:numRef>
              <c:f>'Sit and Relax'!$D$25:$D$29</c:f>
              <c:numCache>
                <c:formatCode>General</c:formatCode>
                <c:ptCount val="5"/>
                <c:pt idx="0">
                  <c:v>545.0</c:v>
                </c:pt>
                <c:pt idx="1">
                  <c:v>80.0</c:v>
                </c:pt>
                <c:pt idx="2">
                  <c:v>25.0</c:v>
                </c:pt>
                <c:pt idx="3">
                  <c:v>11.0</c:v>
                </c:pt>
                <c:pt idx="4">
                  <c:v>15.0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28015080"/>
        <c:axId val="-2127599320"/>
        <c:axId val="0"/>
      </c:bar3DChart>
      <c:catAx>
        <c:axId val="-21280150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-2127599320"/>
        <c:crosses val="autoZero"/>
        <c:auto val="1"/>
        <c:lblAlgn val="ctr"/>
        <c:lblOffset val="100"/>
        <c:noMultiLvlLbl val="0"/>
      </c:catAx>
      <c:valAx>
        <c:axId val="-21275993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28015080"/>
        <c:crosses val="autoZero"/>
        <c:crossBetween val="between"/>
      </c:valAx>
    </c:plotArea>
    <c:plotVisOnly val="1"/>
    <c:dispBlanksAs val="gap"/>
    <c:showDLblsOverMax val="0"/>
  </c:chart>
  <c:spPr>
    <a:gradFill>
      <a:gsLst>
        <a:gs pos="0">
          <a:schemeClr val="bg2"/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Events!$C$25:$C$29</c:f>
              <c:strCache>
                <c:ptCount val="5"/>
                <c:pt idx="0">
                  <c:v>Very</c:v>
                </c:pt>
                <c:pt idx="1">
                  <c:v>High</c:v>
                </c:pt>
                <c:pt idx="2">
                  <c:v>Moderate</c:v>
                </c:pt>
                <c:pt idx="3">
                  <c:v>Minor</c:v>
                </c:pt>
                <c:pt idx="4">
                  <c:v>Not important</c:v>
                </c:pt>
              </c:strCache>
            </c:strRef>
          </c:cat>
          <c:val>
            <c:numRef>
              <c:f>Events!$D$25:$D$29</c:f>
              <c:numCache>
                <c:formatCode>General</c:formatCode>
                <c:ptCount val="5"/>
                <c:pt idx="0">
                  <c:v>260.0</c:v>
                </c:pt>
                <c:pt idx="1">
                  <c:v>171.0</c:v>
                </c:pt>
                <c:pt idx="2">
                  <c:v>134.0</c:v>
                </c:pt>
                <c:pt idx="3">
                  <c:v>50.0</c:v>
                </c:pt>
                <c:pt idx="4">
                  <c:v>61.0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24920008"/>
        <c:axId val="-2124917032"/>
        <c:axId val="0"/>
      </c:bar3DChart>
      <c:catAx>
        <c:axId val="-21249200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-2124917032"/>
        <c:crosses val="autoZero"/>
        <c:auto val="1"/>
        <c:lblAlgn val="ctr"/>
        <c:lblOffset val="100"/>
        <c:noMultiLvlLbl val="0"/>
      </c:catAx>
      <c:valAx>
        <c:axId val="-2124917032"/>
        <c:scaling>
          <c:orientation val="minMax"/>
          <c:max val="6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24920008"/>
        <c:crosses val="autoZero"/>
        <c:crossBetween val="between"/>
      </c:valAx>
    </c:plotArea>
    <c:plotVisOnly val="1"/>
    <c:dispBlanksAs val="gap"/>
    <c:showDLblsOverMax val="0"/>
  </c:chart>
  <c:spPr>
    <a:gradFill>
      <a:gsLst>
        <a:gs pos="0">
          <a:schemeClr val="bg2"/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771950714119657"/>
          <c:y val="0.0157942649821662"/>
          <c:w val="0.935207057451152"/>
          <c:h val="0.898522054763401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Shopping!$C$25:$C$29</c:f>
              <c:strCache>
                <c:ptCount val="5"/>
                <c:pt idx="0">
                  <c:v>Very</c:v>
                </c:pt>
                <c:pt idx="1">
                  <c:v>High</c:v>
                </c:pt>
                <c:pt idx="2">
                  <c:v>Moderate</c:v>
                </c:pt>
                <c:pt idx="3">
                  <c:v>Minor</c:v>
                </c:pt>
                <c:pt idx="4">
                  <c:v>Not important</c:v>
                </c:pt>
              </c:strCache>
            </c:strRef>
          </c:cat>
          <c:val>
            <c:numRef>
              <c:f>Shopping!$D$25:$D$29</c:f>
              <c:numCache>
                <c:formatCode>General</c:formatCode>
                <c:ptCount val="5"/>
                <c:pt idx="0">
                  <c:v>37.0</c:v>
                </c:pt>
                <c:pt idx="1">
                  <c:v>34.0</c:v>
                </c:pt>
                <c:pt idx="2">
                  <c:v>83.0</c:v>
                </c:pt>
                <c:pt idx="3">
                  <c:v>106.0</c:v>
                </c:pt>
                <c:pt idx="4">
                  <c:v>416.0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84404264"/>
        <c:axId val="-2084401288"/>
        <c:axId val="0"/>
      </c:bar3DChart>
      <c:catAx>
        <c:axId val="-20844042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-2084401288"/>
        <c:crosses val="autoZero"/>
        <c:auto val="1"/>
        <c:lblAlgn val="ctr"/>
        <c:lblOffset val="100"/>
        <c:noMultiLvlLbl val="0"/>
      </c:catAx>
      <c:valAx>
        <c:axId val="-2084401288"/>
        <c:scaling>
          <c:orientation val="minMax"/>
          <c:max val="6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84404264"/>
        <c:crosses val="autoZero"/>
        <c:crossBetween val="between"/>
      </c:valAx>
      <c:spPr>
        <a:gradFill>
          <a:gsLst>
            <a:gs pos="0">
              <a:schemeClr val="bg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478176339068728"/>
          <c:y val="0.0311540328544445"/>
          <c:w val="0.935207057451152"/>
          <c:h val="0.912580372398095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'Cafes Dining'!$C$25:$C$29</c:f>
              <c:strCache>
                <c:ptCount val="5"/>
                <c:pt idx="0">
                  <c:v>Very</c:v>
                </c:pt>
                <c:pt idx="1">
                  <c:v>High</c:v>
                </c:pt>
                <c:pt idx="2">
                  <c:v>Moderate</c:v>
                </c:pt>
                <c:pt idx="3">
                  <c:v>Minor</c:v>
                </c:pt>
                <c:pt idx="4">
                  <c:v>Not important</c:v>
                </c:pt>
              </c:strCache>
            </c:strRef>
          </c:cat>
          <c:val>
            <c:numRef>
              <c:f>'Cafes Dining'!$D$25:$D$29</c:f>
              <c:numCache>
                <c:formatCode>General</c:formatCode>
                <c:ptCount val="5"/>
                <c:pt idx="0">
                  <c:v>59.0</c:v>
                </c:pt>
                <c:pt idx="1">
                  <c:v>77.0</c:v>
                </c:pt>
                <c:pt idx="2">
                  <c:v>115.0</c:v>
                </c:pt>
                <c:pt idx="3">
                  <c:v>125.0</c:v>
                </c:pt>
                <c:pt idx="4">
                  <c:v>300.0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84306712"/>
        <c:axId val="-2084303736"/>
        <c:axId val="0"/>
      </c:bar3DChart>
      <c:catAx>
        <c:axId val="-20843067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-2084303736"/>
        <c:crosses val="autoZero"/>
        <c:auto val="1"/>
        <c:lblAlgn val="ctr"/>
        <c:lblOffset val="100"/>
        <c:noMultiLvlLbl val="0"/>
      </c:catAx>
      <c:valAx>
        <c:axId val="-2084303736"/>
        <c:scaling>
          <c:orientation val="minMax"/>
          <c:max val="6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84306712"/>
        <c:crosses val="autoZero"/>
        <c:crossBetween val="between"/>
      </c:valAx>
      <c:spPr>
        <a:gradFill>
          <a:gsLst>
            <a:gs pos="0">
              <a:schemeClr val="bg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Markets!$C$25:$C$29</c:f>
              <c:strCache>
                <c:ptCount val="5"/>
                <c:pt idx="0">
                  <c:v>Very</c:v>
                </c:pt>
                <c:pt idx="1">
                  <c:v>High</c:v>
                </c:pt>
                <c:pt idx="2">
                  <c:v>Moderate</c:v>
                </c:pt>
                <c:pt idx="3">
                  <c:v>Minor</c:v>
                </c:pt>
                <c:pt idx="4">
                  <c:v>Not important</c:v>
                </c:pt>
              </c:strCache>
            </c:strRef>
          </c:cat>
          <c:val>
            <c:numRef>
              <c:f>Markets!$D$25:$D$29</c:f>
              <c:numCache>
                <c:formatCode>General</c:formatCode>
                <c:ptCount val="5"/>
                <c:pt idx="0">
                  <c:v>209.0</c:v>
                </c:pt>
                <c:pt idx="1">
                  <c:v>171.0</c:v>
                </c:pt>
                <c:pt idx="2">
                  <c:v>146.0</c:v>
                </c:pt>
                <c:pt idx="3">
                  <c:v>65.0</c:v>
                </c:pt>
                <c:pt idx="4">
                  <c:v>85.0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84270776"/>
        <c:axId val="-2084267800"/>
        <c:axId val="0"/>
      </c:bar3DChart>
      <c:catAx>
        <c:axId val="-20842707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-2084267800"/>
        <c:crosses val="autoZero"/>
        <c:auto val="1"/>
        <c:lblAlgn val="ctr"/>
        <c:lblOffset val="100"/>
        <c:noMultiLvlLbl val="0"/>
      </c:catAx>
      <c:valAx>
        <c:axId val="-2084267800"/>
        <c:scaling>
          <c:orientation val="minMax"/>
          <c:max val="6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84270776"/>
        <c:crosses val="autoZero"/>
        <c:crossBetween val="between"/>
      </c:valAx>
    </c:plotArea>
    <c:plotVisOnly val="1"/>
    <c:dispBlanksAs val="gap"/>
    <c:showDLblsOverMax val="0"/>
  </c:chart>
  <c:spPr>
    <a:gradFill>
      <a:gsLst>
        <a:gs pos="0">
          <a:schemeClr val="bg2"/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'Public Art'!$C$25:$C$29</c:f>
              <c:strCache>
                <c:ptCount val="5"/>
                <c:pt idx="0">
                  <c:v>Very</c:v>
                </c:pt>
                <c:pt idx="1">
                  <c:v>High</c:v>
                </c:pt>
                <c:pt idx="2">
                  <c:v>Moderate</c:v>
                </c:pt>
                <c:pt idx="3">
                  <c:v>Minor</c:v>
                </c:pt>
                <c:pt idx="4">
                  <c:v>Not important</c:v>
                </c:pt>
              </c:strCache>
            </c:strRef>
          </c:cat>
          <c:val>
            <c:numRef>
              <c:f>'Public Art'!$D$25:$D$29</c:f>
              <c:numCache>
                <c:formatCode>General</c:formatCode>
                <c:ptCount val="5"/>
                <c:pt idx="0">
                  <c:v>297.0</c:v>
                </c:pt>
                <c:pt idx="1">
                  <c:v>182.0</c:v>
                </c:pt>
                <c:pt idx="2">
                  <c:v>113.0</c:v>
                </c:pt>
                <c:pt idx="3">
                  <c:v>39.0</c:v>
                </c:pt>
                <c:pt idx="4">
                  <c:v>45.0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84233704"/>
        <c:axId val="-2084230728"/>
        <c:axId val="0"/>
      </c:bar3DChart>
      <c:catAx>
        <c:axId val="-20842337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-2084230728"/>
        <c:crosses val="autoZero"/>
        <c:auto val="1"/>
        <c:lblAlgn val="ctr"/>
        <c:lblOffset val="100"/>
        <c:noMultiLvlLbl val="0"/>
      </c:catAx>
      <c:valAx>
        <c:axId val="-2084230728"/>
        <c:scaling>
          <c:orientation val="minMax"/>
          <c:max val="6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84233704"/>
        <c:crosses val="autoZero"/>
        <c:crossBetween val="between"/>
      </c:valAx>
    </c:plotArea>
    <c:plotVisOnly val="1"/>
    <c:dispBlanksAs val="gap"/>
    <c:showDLblsOverMax val="0"/>
  </c:chart>
  <c:spPr>
    <a:gradFill>
      <a:gsLst>
        <a:gs pos="0">
          <a:schemeClr val="bg2"/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cat>
            <c:strRef>
              <c:f>Sheet2!$A$1:$A$16</c:f>
              <c:strCache>
                <c:ptCount val="16"/>
                <c:pt idx="0">
                  <c:v>Sit and Relax</c:v>
                </c:pt>
                <c:pt idx="1">
                  <c:v>Green space</c:v>
                </c:pt>
                <c:pt idx="2">
                  <c:v>Markets</c:v>
                </c:pt>
                <c:pt idx="3">
                  <c:v>Events</c:v>
                </c:pt>
                <c:pt idx="4">
                  <c:v>Playspace</c:v>
                </c:pt>
                <c:pt idx="5">
                  <c:v>Public Art</c:v>
                </c:pt>
                <c:pt idx="6">
                  <c:v>Sustainable design</c:v>
                </c:pt>
                <c:pt idx="7">
                  <c:v>Cafes dining</c:v>
                </c:pt>
                <c:pt idx="8">
                  <c:v>Kick about space</c:v>
                </c:pt>
                <c:pt idx="9">
                  <c:v>Community garden</c:v>
                </c:pt>
                <c:pt idx="10">
                  <c:v>Happen soon</c:v>
                </c:pt>
                <c:pt idx="11">
                  <c:v>Dog friendly</c:v>
                </c:pt>
                <c:pt idx="12">
                  <c:v>Water feature</c:v>
                </c:pt>
                <c:pt idx="13">
                  <c:v>Toilets</c:v>
                </c:pt>
                <c:pt idx="14">
                  <c:v>Protected footpath</c:v>
                </c:pt>
                <c:pt idx="15">
                  <c:v>Shopping</c:v>
                </c:pt>
              </c:strCache>
            </c:strRef>
          </c:cat>
          <c:val>
            <c:numRef>
              <c:f>Sheet2!$B$1:$B$16</c:f>
              <c:numCache>
                <c:formatCode>General</c:formatCode>
                <c:ptCount val="16"/>
                <c:pt idx="0">
                  <c:v>73.0</c:v>
                </c:pt>
                <c:pt idx="1">
                  <c:v>58.0</c:v>
                </c:pt>
                <c:pt idx="2">
                  <c:v>41.0</c:v>
                </c:pt>
                <c:pt idx="3">
                  <c:v>37.0</c:v>
                </c:pt>
                <c:pt idx="4">
                  <c:v>33.0</c:v>
                </c:pt>
                <c:pt idx="5">
                  <c:v>27.0</c:v>
                </c:pt>
                <c:pt idx="6">
                  <c:v>25.0</c:v>
                </c:pt>
                <c:pt idx="7">
                  <c:v>9.0</c:v>
                </c:pt>
                <c:pt idx="8">
                  <c:v>8.0</c:v>
                </c:pt>
                <c:pt idx="9">
                  <c:v>8.0</c:v>
                </c:pt>
                <c:pt idx="10">
                  <c:v>4.0</c:v>
                </c:pt>
                <c:pt idx="11">
                  <c:v>4.0</c:v>
                </c:pt>
                <c:pt idx="12">
                  <c:v>3.0</c:v>
                </c:pt>
                <c:pt idx="13">
                  <c:v>3.0</c:v>
                </c:pt>
                <c:pt idx="14">
                  <c:v>2.0</c:v>
                </c:pt>
                <c:pt idx="15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84194392"/>
        <c:axId val="-2084191416"/>
      </c:barChart>
      <c:catAx>
        <c:axId val="-208419439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-2084191416"/>
        <c:crosses val="autoZero"/>
        <c:auto val="1"/>
        <c:lblAlgn val="ctr"/>
        <c:lblOffset val="100"/>
        <c:tickLblSkip val="1"/>
        <c:noMultiLvlLbl val="0"/>
      </c:catAx>
      <c:valAx>
        <c:axId val="-208419141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-2084194392"/>
        <c:crosses val="autoZero"/>
        <c:crossBetween val="between"/>
      </c:valAx>
    </c:plotArea>
    <c:plotVisOnly val="1"/>
    <c:dispBlanksAs val="gap"/>
    <c:showDLblsOverMax val="0"/>
  </c:chart>
  <c:spPr>
    <a:gradFill>
      <a:gsLst>
        <a:gs pos="0">
          <a:schemeClr val="bg2"/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1066801" y="1603786"/>
            <a:ext cx="3474720" cy="3474720"/>
          </a:xfrm>
          <a:prstGeom prst="round2SameRect">
            <a:avLst>
              <a:gd name="adj1" fmla="val 3122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25"/>
          <p:cNvGrpSpPr>
            <a:grpSpLocks noChangeAspect="1"/>
          </p:cNvGrpSpPr>
          <p:nvPr/>
        </p:nvGrpSpPr>
        <p:grpSpPr>
          <a:xfrm>
            <a:off x="2071048" y="2502945"/>
            <a:ext cx="1466879" cy="1676400"/>
            <a:chOff x="1230573" y="1890215"/>
            <a:chExt cx="1444388" cy="1650696"/>
          </a:xfrm>
        </p:grpSpPr>
        <p:sp>
          <p:nvSpPr>
            <p:cNvPr id="9" name="Oval 8"/>
            <p:cNvSpPr/>
            <p:nvPr/>
          </p:nvSpPr>
          <p:spPr>
            <a:xfrm>
              <a:off x="1230573" y="1890215"/>
              <a:ext cx="1444388" cy="937146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Oval 9"/>
            <p:cNvSpPr/>
            <p:nvPr/>
          </p:nvSpPr>
          <p:spPr>
            <a:xfrm>
              <a:off x="1935709" y="2845831"/>
              <a:ext cx="603504" cy="402336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Oval 10"/>
            <p:cNvSpPr/>
            <p:nvPr/>
          </p:nvSpPr>
          <p:spPr>
            <a:xfrm>
              <a:off x="1901589" y="3275735"/>
              <a:ext cx="392373" cy="265176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Oval 11"/>
            <p:cNvSpPr/>
            <p:nvPr/>
          </p:nvSpPr>
          <p:spPr>
            <a:xfrm>
              <a:off x="1633181" y="2395181"/>
              <a:ext cx="621792" cy="402336"/>
            </a:xfrm>
            <a:prstGeom prst="ellipse">
              <a:avLst/>
            </a:prstGeom>
            <a:solidFill>
              <a:srgbClr val="FFFFFF">
                <a:alpha val="3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9AE6-8D78-45A9-BDB5-6BC322A98358}" type="datetimeFigureOut">
              <a:rPr lang="en-NZ" smtClean="0"/>
              <a:t>13/11/15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67200" y="6356350"/>
            <a:ext cx="609600" cy="365125"/>
          </a:xfr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9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ound Same Side Corner Rectangle 12"/>
          <p:cNvSpPr/>
          <p:nvPr/>
        </p:nvSpPr>
        <p:spPr>
          <a:xfrm rot="5400000" flipH="1">
            <a:off x="4572000" y="1603786"/>
            <a:ext cx="3474720" cy="3474720"/>
          </a:xfrm>
          <a:prstGeom prst="round2SameRect">
            <a:avLst>
              <a:gd name="adj1" fmla="val 3122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1248" y="1680881"/>
            <a:ext cx="3273552" cy="1640541"/>
          </a:xfrm>
        </p:spPr>
        <p:txBody>
          <a:bodyPr vert="horz" lIns="91440" tIns="0" rIns="91440" bIns="0" rtlCol="0" anchor="b" anchorCtr="0">
            <a:noAutofit/>
          </a:bodyPr>
          <a:lstStyle>
            <a:lvl1pPr algn="ctr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1248" y="3384176"/>
            <a:ext cx="3273552" cy="530352"/>
          </a:xfrm>
        </p:spPr>
        <p:txBody>
          <a:bodyPr vert="horz" lIns="91440" tIns="0" rIns="91440" bIns="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30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429001" y="450850"/>
            <a:ext cx="4922184" cy="4611688"/>
          </a:xfrm>
          <a:prstGeom prst="roundRect">
            <a:avLst>
              <a:gd name="adj" fmla="val 3826"/>
            </a:avLst>
          </a:prstGeo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6758" y="5069541"/>
            <a:ext cx="4924425" cy="662519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6759" y="5732060"/>
            <a:ext cx="4924425" cy="627797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9AE6-8D78-45A9-BDB5-6BC322A98358}" type="datetimeFigureOut">
              <a:rPr lang="en-NZ" smtClean="0"/>
              <a:t>13/11/15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0DAF9-3FFE-4EE2-BC98-2863F37697B4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021106" y="1609725"/>
            <a:ext cx="5343525" cy="2281238"/>
          </a:xfrm>
          <a:prstGeom prst="roundRect">
            <a:avLst>
              <a:gd name="adj" fmla="val 3826"/>
            </a:avLst>
          </a:prstGeo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18" y="3904812"/>
            <a:ext cx="5416313" cy="681892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19" y="4586704"/>
            <a:ext cx="5416313" cy="627797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9AE6-8D78-45A9-BDB5-6BC322A98358}" type="datetimeFigureOut">
              <a:rPr lang="en-NZ" smtClean="0"/>
              <a:t>13/11/15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0DAF9-3FFE-4EE2-BC98-2863F37697B4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021106" y="443552"/>
            <a:ext cx="5343525" cy="2281238"/>
          </a:xfrm>
          <a:prstGeom prst="round2SameRect">
            <a:avLst>
              <a:gd name="adj1" fmla="val 5300"/>
              <a:gd name="adj2" fmla="val 0"/>
            </a:avLst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18" y="5055855"/>
            <a:ext cx="5416313" cy="681892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19" y="5737747"/>
            <a:ext cx="5416313" cy="627797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9AE6-8D78-45A9-BDB5-6BC322A98358}" type="datetimeFigureOut">
              <a:rPr lang="en-NZ" smtClean="0"/>
              <a:t>13/11/15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0DAF9-3FFE-4EE2-BC98-2863F37697B4}" type="slidenum">
              <a:rPr lang="en-NZ" smtClean="0"/>
              <a:t>‹#›</a:t>
            </a:fld>
            <a:endParaRPr lang="en-NZ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 flipH="1" flipV="1">
            <a:off x="3021106" y="2756848"/>
            <a:ext cx="2642616" cy="2281238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lIns="91440" tIns="45720" rIns="91440" bIns="45720" rtlCol="0"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30000"/>
              <a:buFont typeface="Wingdings" pitchFamily="2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5"/>
          </p:nvPr>
        </p:nvSpPr>
        <p:spPr>
          <a:xfrm flipV="1">
            <a:off x="5722015" y="2756848"/>
            <a:ext cx="2642616" cy="2281238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lIns="91440" tIns="45720" rIns="91440" bIns="45720" rtlCol="0"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30000"/>
              <a:buFont typeface="Wingdings" pitchFamily="2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18" y="5055855"/>
            <a:ext cx="5416313" cy="681892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19" y="5737747"/>
            <a:ext cx="5416313" cy="627797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9AE6-8D78-45A9-BDB5-6BC322A98358}" type="datetimeFigureOut">
              <a:rPr lang="en-NZ" smtClean="0"/>
              <a:t>13/11/15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0DAF9-3FFE-4EE2-BC98-2863F37697B4}" type="slidenum">
              <a:rPr lang="en-NZ" smtClean="0"/>
              <a:t>‹#›</a:t>
            </a:fld>
            <a:endParaRPr lang="en-NZ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 flipH="1" flipV="1">
            <a:off x="3021106" y="2756848"/>
            <a:ext cx="2642616" cy="2281238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>
              <a:buNone/>
              <a:defRPr sz="1600"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5"/>
          </p:nvPr>
        </p:nvSpPr>
        <p:spPr>
          <a:xfrm flipV="1">
            <a:off x="5723362" y="2756848"/>
            <a:ext cx="2642616" cy="2281238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>
              <a:buNone/>
              <a:defRPr sz="1600"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6"/>
          </p:nvPr>
        </p:nvSpPr>
        <p:spPr>
          <a:xfrm flipH="1">
            <a:off x="3021106" y="437202"/>
            <a:ext cx="2642616" cy="2281238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anchor="t" anchorCtr="1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5723362" y="437202"/>
            <a:ext cx="2642616" cy="2281238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anchor="t" anchorCtr="1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, 2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0505" y="1112198"/>
            <a:ext cx="2524126" cy="1998756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9AE6-8D78-45A9-BDB5-6BC322A98358}" type="datetimeFigureOut">
              <a:rPr lang="en-NZ" smtClean="0"/>
              <a:t>13/11/15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0DAF9-3FFE-4EE2-BC98-2863F37697B4}" type="slidenum">
              <a:rPr lang="en-NZ" smtClean="0"/>
              <a:t>‹#›</a:t>
            </a:fld>
            <a:endParaRPr lang="en-NZ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021107" y="443551"/>
            <a:ext cx="2743200" cy="2968389"/>
          </a:xfrm>
          <a:prstGeom prst="round2SameRect">
            <a:avLst>
              <a:gd name="adj1" fmla="val 5300"/>
              <a:gd name="adj2" fmla="val 0"/>
            </a:avLst>
          </a:prstGeom>
          <a:noFill/>
        </p:spPr>
        <p:txBody>
          <a:bodyPr anchor="t" anchorCtr="1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/>
          </p:nvPr>
        </p:nvSpPr>
        <p:spPr>
          <a:xfrm flipV="1">
            <a:off x="3021107" y="3442648"/>
            <a:ext cx="2743200" cy="2968389"/>
          </a:xfrm>
          <a:prstGeom prst="round2SameRect">
            <a:avLst>
              <a:gd name="adj1" fmla="val 5300"/>
              <a:gd name="adj2" fmla="val 0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>
              <a:buNone/>
              <a:defRPr sz="1600"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5"/>
          </p:nvPr>
        </p:nvSpPr>
        <p:spPr>
          <a:xfrm>
            <a:off x="5840505" y="4108759"/>
            <a:ext cx="2524126" cy="1998756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6"/>
          </p:nvPr>
        </p:nvSpPr>
        <p:spPr>
          <a:xfrm>
            <a:off x="5840505" y="3442648"/>
            <a:ext cx="2524126" cy="67468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40505" y="443551"/>
            <a:ext cx="2524126" cy="67468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, 3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0505" y="1112198"/>
            <a:ext cx="2524126" cy="989959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9AE6-8D78-45A9-BDB5-6BC322A98358}" type="datetimeFigureOut">
              <a:rPr lang="en-NZ" smtClean="0"/>
              <a:t>13/11/15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0DAF9-3FFE-4EE2-BC98-2863F37697B4}" type="slidenum">
              <a:rPr lang="en-NZ" smtClean="0"/>
              <a:t>‹#›</a:t>
            </a:fld>
            <a:endParaRPr lang="en-NZ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021107" y="443551"/>
            <a:ext cx="2743200" cy="1956816"/>
          </a:xfrm>
          <a:prstGeom prst="round2SameRect">
            <a:avLst>
              <a:gd name="adj1" fmla="val 5300"/>
              <a:gd name="adj2" fmla="val 0"/>
            </a:avLst>
          </a:prstGeom>
          <a:noFill/>
        </p:spPr>
        <p:txBody>
          <a:bodyPr anchor="t" anchorCtr="1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/>
          </p:nvPr>
        </p:nvSpPr>
        <p:spPr>
          <a:xfrm flipV="1">
            <a:off x="3021107" y="4462815"/>
            <a:ext cx="2743200" cy="1956816"/>
          </a:xfrm>
          <a:prstGeom prst="round2SameRect">
            <a:avLst>
              <a:gd name="adj1" fmla="val 5300"/>
              <a:gd name="adj2" fmla="val 0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>
              <a:buNone/>
              <a:defRPr sz="1600"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40505" y="443551"/>
            <a:ext cx="2524126" cy="67468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3021107" y="2452048"/>
            <a:ext cx="2743200" cy="1956816"/>
          </a:xfrm>
          <a:prstGeom prst="rect">
            <a:avLst/>
          </a:prstGeom>
          <a:noFill/>
        </p:spPr>
        <p:txBody>
          <a:bodyPr anchor="t" anchorCtr="1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9"/>
          </p:nvPr>
        </p:nvSpPr>
        <p:spPr>
          <a:xfrm>
            <a:off x="5840505" y="3133941"/>
            <a:ext cx="2524126" cy="989959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40505" y="2452048"/>
            <a:ext cx="2524126" cy="67468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1"/>
          </p:nvPr>
        </p:nvSpPr>
        <p:spPr>
          <a:xfrm>
            <a:off x="5840505" y="5135813"/>
            <a:ext cx="2524126" cy="989959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2"/>
          </p:nvPr>
        </p:nvSpPr>
        <p:spPr>
          <a:xfrm>
            <a:off x="5840505" y="4462815"/>
            <a:ext cx="2524126" cy="67468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0206" y="685800"/>
            <a:ext cx="4924424" cy="886968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40206" y="2020888"/>
            <a:ext cx="4924425" cy="410686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9AE6-8D78-45A9-BDB5-6BC322A98358}" type="datetimeFigureOut">
              <a:rPr lang="en-NZ" smtClean="0"/>
              <a:t>13/11/15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0DAF9-3FFE-4EE2-BC98-2863F37697B4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24800" y="750580"/>
            <a:ext cx="914400" cy="5381934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7100" y="749300"/>
            <a:ext cx="3924300" cy="53768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9AE6-8D78-45A9-BDB5-6BC322A98358}" type="datetimeFigureOut">
              <a:rPr lang="en-NZ" smtClean="0"/>
              <a:t>13/11/15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0DAF9-3FFE-4EE2-BC98-2863F37697B4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5pPr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9AE6-8D78-45A9-BDB5-6BC322A98358}" type="datetimeFigureOut">
              <a:rPr lang="en-NZ" smtClean="0"/>
              <a:t>13/11/15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0DAF9-3FFE-4EE2-BC98-2863F37697B4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9AE6-8D78-45A9-BDB5-6BC322A98358}" type="datetimeFigureOut">
              <a:rPr lang="en-NZ" smtClean="0"/>
              <a:t>13/11/15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67200" y="6356350"/>
            <a:ext cx="609600" cy="365125"/>
          </a:xfrm>
        </p:spPr>
        <p:txBody>
          <a:bodyPr/>
          <a:lstStyle>
            <a:lvl1pPr algn="ct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D0DAF9-3FFE-4EE2-BC98-2863F37697B4}" type="slidenum">
              <a:rPr lang="en-NZ" smtClean="0"/>
              <a:t>‹#›</a:t>
            </a:fld>
            <a:endParaRPr lang="en-NZ"/>
          </a:p>
        </p:txBody>
      </p:sp>
      <p:sp>
        <p:nvSpPr>
          <p:cNvPr id="7" name="Round Same Side Corner Rectangle 6"/>
          <p:cNvSpPr/>
          <p:nvPr/>
        </p:nvSpPr>
        <p:spPr>
          <a:xfrm rot="16200000">
            <a:off x="1066801" y="1603786"/>
            <a:ext cx="3474720" cy="3474720"/>
          </a:xfrm>
          <a:prstGeom prst="round2SameRect">
            <a:avLst>
              <a:gd name="adj1" fmla="val 3122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 rot="5400000">
            <a:off x="4585448" y="1603786"/>
            <a:ext cx="3474720" cy="3474720"/>
          </a:xfrm>
          <a:prstGeom prst="round2SameRect">
            <a:avLst>
              <a:gd name="adj1" fmla="val 3096"/>
              <a:gd name="adj2" fmla="val 0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  <a:ln>
            <a:noFill/>
          </a:ln>
        </p:spPr>
        <p:txBody>
          <a:bodyPr vert="vert270"/>
          <a:lstStyle>
            <a:lvl1pPr marL="0" indent="0">
              <a:buNone/>
              <a:defRPr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grpSp>
        <p:nvGrpSpPr>
          <p:cNvPr id="8" name="Group 25"/>
          <p:cNvGrpSpPr>
            <a:grpSpLocks noChangeAspect="1"/>
          </p:cNvGrpSpPr>
          <p:nvPr/>
        </p:nvGrpSpPr>
        <p:grpSpPr>
          <a:xfrm>
            <a:off x="2071048" y="1842448"/>
            <a:ext cx="1466879" cy="1676400"/>
            <a:chOff x="1230573" y="1890215"/>
            <a:chExt cx="1444388" cy="1650696"/>
          </a:xfrm>
        </p:grpSpPr>
        <p:sp>
          <p:nvSpPr>
            <p:cNvPr id="27" name="Oval 26"/>
            <p:cNvSpPr/>
            <p:nvPr/>
          </p:nvSpPr>
          <p:spPr>
            <a:xfrm>
              <a:off x="1230573" y="1890215"/>
              <a:ext cx="1444388" cy="937146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8" name="Oval 27"/>
            <p:cNvSpPr/>
            <p:nvPr/>
          </p:nvSpPr>
          <p:spPr>
            <a:xfrm>
              <a:off x="1935709" y="2845831"/>
              <a:ext cx="603504" cy="402336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9" name="Oval 28"/>
            <p:cNvSpPr/>
            <p:nvPr/>
          </p:nvSpPr>
          <p:spPr>
            <a:xfrm>
              <a:off x="1901589" y="3275735"/>
              <a:ext cx="392373" cy="265176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30" name="Oval 29"/>
            <p:cNvSpPr/>
            <p:nvPr/>
          </p:nvSpPr>
          <p:spPr>
            <a:xfrm>
              <a:off x="1633181" y="2395181"/>
              <a:ext cx="621792" cy="402336"/>
            </a:xfrm>
            <a:prstGeom prst="ellipse">
              <a:avLst/>
            </a:prstGeom>
            <a:solidFill>
              <a:srgbClr val="FFFFFF">
                <a:alpha val="3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6447" y="3114115"/>
            <a:ext cx="3276600" cy="1162050"/>
          </a:xfrm>
        </p:spPr>
        <p:txBody>
          <a:bodyPr tIns="0" bIns="0" anchor="b" anchorCtr="0">
            <a:noAutofit/>
          </a:bodyPr>
          <a:lstStyle>
            <a:lvl1pPr algn="ctr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6447" y="4343400"/>
            <a:ext cx="3276600" cy="533400"/>
          </a:xfrm>
        </p:spPr>
        <p:txBody>
          <a:bodyPr tIns="0" bIns="0">
            <a:normAutofit/>
          </a:bodyPr>
          <a:lstStyle>
            <a:lvl1pPr marL="0" indent="0" algn="ctr">
              <a:spcBef>
                <a:spcPct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6"/>
          <p:cNvGrpSpPr/>
          <p:nvPr/>
        </p:nvGrpSpPr>
        <p:grpSpPr>
          <a:xfrm>
            <a:off x="222912" y="1254456"/>
            <a:ext cx="7892388" cy="3918778"/>
            <a:chOff x="222912" y="1254456"/>
            <a:chExt cx="7892388" cy="3918778"/>
          </a:xfrm>
        </p:grpSpPr>
        <p:sp>
          <p:nvSpPr>
            <p:cNvPr id="7" name="Rounded Rectangle 6"/>
            <p:cNvSpPr/>
            <p:nvPr/>
          </p:nvSpPr>
          <p:spPr>
            <a:xfrm>
              <a:off x="1028700" y="1600200"/>
              <a:ext cx="7086600" cy="3474720"/>
            </a:xfrm>
            <a:prstGeom prst="roundRect">
              <a:avLst>
                <a:gd name="adj" fmla="val 312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222912" y="1254456"/>
              <a:ext cx="3429000" cy="3918778"/>
              <a:chOff x="1230573" y="1890215"/>
              <a:chExt cx="1444388" cy="1650696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230573" y="1890215"/>
                <a:ext cx="1444388" cy="937146"/>
              </a:xfrm>
              <a:prstGeom prst="ellips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935709" y="2845831"/>
                <a:ext cx="603504" cy="402336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901589" y="3275735"/>
                <a:ext cx="392373" cy="265176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633181" y="2395181"/>
                <a:ext cx="621792" cy="402336"/>
              </a:xfrm>
              <a:prstGeom prst="ellipse">
                <a:avLst/>
              </a:prstGeom>
              <a:solidFill>
                <a:srgbClr val="FFFFFF">
                  <a:alpha val="3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4182" y="2021541"/>
            <a:ext cx="4200618" cy="1362075"/>
          </a:xfrm>
        </p:spPr>
        <p:txBody>
          <a:bodyPr vert="horz" lIns="91440" tIns="0" rIns="91440" bIns="0" rtlCol="0" anchor="b" anchorCtr="0">
            <a:noAutofit/>
          </a:bodyPr>
          <a:lstStyle>
            <a:lvl1pPr algn="r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21424" y="3388659"/>
            <a:ext cx="4603376" cy="1083328"/>
          </a:xfrm>
        </p:spPr>
        <p:txBody>
          <a:bodyPr vert="horz" lIns="91440" tIns="0" rIns="91440" bIns="0" rtlCol="0">
            <a:norm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30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C329AE6-8D78-45A9-BDB5-6BC322A98358}" type="datetimeFigureOut">
              <a:rPr lang="en-NZ" smtClean="0"/>
              <a:t>13/11/15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67200" y="6356350"/>
            <a:ext cx="609600" cy="365125"/>
          </a:xfr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9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66D0DAF9-3FFE-4EE2-BC98-2863F37697B4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3"/>
          <p:cNvGrpSpPr/>
          <p:nvPr/>
        </p:nvGrpSpPr>
        <p:grpSpPr>
          <a:xfrm>
            <a:off x="7418696" y="457200"/>
            <a:ext cx="914400" cy="914400"/>
            <a:chOff x="842682" y="2971800"/>
            <a:chExt cx="914400" cy="914400"/>
          </a:xfrm>
        </p:grpSpPr>
        <p:sp>
          <p:nvSpPr>
            <p:cNvPr id="15" name="Rounded Rectangle 14"/>
            <p:cNvSpPr/>
            <p:nvPr/>
          </p:nvSpPr>
          <p:spPr>
            <a:xfrm>
              <a:off x="842682" y="2971800"/>
              <a:ext cx="914400" cy="914400"/>
            </a:xfrm>
            <a:prstGeom prst="roundRect">
              <a:avLst>
                <a:gd name="adj" fmla="val 931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9" name="Group 10"/>
            <p:cNvGrpSpPr>
              <a:grpSpLocks noChangeAspect="1"/>
            </p:cNvGrpSpPr>
            <p:nvPr/>
          </p:nvGrpSpPr>
          <p:grpSpPr>
            <a:xfrm>
              <a:off x="948372" y="3034353"/>
              <a:ext cx="700732" cy="800823"/>
              <a:chOff x="1230573" y="1890215"/>
              <a:chExt cx="1444388" cy="1650696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230573" y="1890215"/>
                <a:ext cx="1444388" cy="937146"/>
              </a:xfrm>
              <a:prstGeom prst="ellips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935709" y="2845831"/>
                <a:ext cx="603504" cy="402336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901589" y="3275735"/>
                <a:ext cx="392373" cy="265176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633181" y="2395181"/>
                <a:ext cx="621792" cy="402336"/>
              </a:xfrm>
              <a:prstGeom prst="ellipse">
                <a:avLst/>
              </a:prstGeom>
              <a:solidFill>
                <a:srgbClr val="FFFFFF">
                  <a:alpha val="3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070" y="224118"/>
            <a:ext cx="4800600" cy="886968"/>
          </a:xfrm>
        </p:spPr>
        <p:txBody>
          <a:bodyPr lIns="45720"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2474" y="1600200"/>
            <a:ext cx="3703320" cy="4525963"/>
          </a:xfrm>
        </p:spPr>
        <p:txBody>
          <a:bodyPr lIns="4572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7" y="1600200"/>
            <a:ext cx="3703320" cy="4525963"/>
          </a:xfrm>
        </p:spPr>
        <p:txBody>
          <a:bodyPr lIns="4572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9AE6-8D78-45A9-BDB5-6BC322A98358}" type="datetimeFigureOut">
              <a:rPr lang="en-NZ" smtClean="0"/>
              <a:t>13/11/15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21040" y="363071"/>
            <a:ext cx="609600" cy="365125"/>
          </a:xfrm>
        </p:spPr>
        <p:txBody>
          <a:bodyPr/>
          <a:lstStyle/>
          <a:p>
            <a:fld id="{66D0DAF9-3FFE-4EE2-BC98-2863F37697B4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664" y="228600"/>
            <a:ext cx="4800600" cy="886968"/>
          </a:xfrm>
        </p:spPr>
        <p:txBody>
          <a:bodyPr vert="horz" lIns="4572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1212" y="1548761"/>
            <a:ext cx="3657600" cy="274320"/>
          </a:xfrm>
          <a:prstGeom prst="roundRect">
            <a:avLst>
              <a:gd name="adj" fmla="val 3116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8352" y="2021456"/>
            <a:ext cx="3703320" cy="4106294"/>
          </a:xfrm>
        </p:spPr>
        <p:txBody>
          <a:bodyPr lIns="4572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1533" y="1548761"/>
            <a:ext cx="3657600" cy="274320"/>
          </a:xfrm>
          <a:prstGeom prst="roundRect">
            <a:avLst>
              <a:gd name="adj" fmla="val 3405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8673" y="2019869"/>
            <a:ext cx="3703320" cy="4106294"/>
          </a:xfrm>
        </p:spPr>
        <p:txBody>
          <a:bodyPr lIns="4572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9AE6-8D78-45A9-BDB5-6BC322A98358}" type="datetimeFigureOut">
              <a:rPr lang="en-NZ" smtClean="0"/>
              <a:t>13/11/15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21729" y="365760"/>
            <a:ext cx="609600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6D0DAF9-3FFE-4EE2-BC98-2863F37697B4}" type="slidenum">
              <a:rPr lang="en-NZ" smtClean="0"/>
              <a:t>‹#›</a:t>
            </a:fld>
            <a:endParaRPr lang="en-NZ"/>
          </a:p>
        </p:txBody>
      </p:sp>
      <p:grpSp>
        <p:nvGrpSpPr>
          <p:cNvPr id="10" name="Group 15"/>
          <p:cNvGrpSpPr/>
          <p:nvPr/>
        </p:nvGrpSpPr>
        <p:grpSpPr>
          <a:xfrm>
            <a:off x="7418696" y="457200"/>
            <a:ext cx="914400" cy="914400"/>
            <a:chOff x="842682" y="2971800"/>
            <a:chExt cx="914400" cy="914400"/>
          </a:xfrm>
        </p:grpSpPr>
        <p:sp>
          <p:nvSpPr>
            <p:cNvPr id="17" name="Rounded Rectangle 16"/>
            <p:cNvSpPr/>
            <p:nvPr/>
          </p:nvSpPr>
          <p:spPr>
            <a:xfrm>
              <a:off x="842682" y="2971800"/>
              <a:ext cx="914400" cy="914400"/>
            </a:xfrm>
            <a:prstGeom prst="roundRect">
              <a:avLst>
                <a:gd name="adj" fmla="val 931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>
              <a:off x="948372" y="3034353"/>
              <a:ext cx="700732" cy="800823"/>
              <a:chOff x="1230573" y="1890215"/>
              <a:chExt cx="1444388" cy="1650696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1230573" y="1890215"/>
                <a:ext cx="1444388" cy="937146"/>
              </a:xfrm>
              <a:prstGeom prst="ellips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935709" y="2845831"/>
                <a:ext cx="603504" cy="402336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901589" y="3275735"/>
                <a:ext cx="392373" cy="265176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633181" y="2395181"/>
                <a:ext cx="621792" cy="402336"/>
              </a:xfrm>
              <a:prstGeom prst="ellipse">
                <a:avLst/>
              </a:prstGeom>
              <a:solidFill>
                <a:srgbClr val="FFFFFF">
                  <a:alpha val="3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664" y="228600"/>
            <a:ext cx="4800600" cy="886968"/>
          </a:xfrm>
        </p:spPr>
        <p:txBody>
          <a:bodyPr vert="horz" lIns="4572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9AE6-8D78-45A9-BDB5-6BC322A98358}" type="datetimeFigureOut">
              <a:rPr lang="en-NZ" smtClean="0"/>
              <a:t>13/11/15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21040" y="365760"/>
            <a:ext cx="609600" cy="365125"/>
          </a:xfrm>
        </p:spPr>
        <p:txBody>
          <a:bodyPr/>
          <a:lstStyle/>
          <a:p>
            <a:fld id="{66D0DAF9-3FFE-4EE2-BC98-2863F37697B4}" type="slidenum">
              <a:rPr lang="en-NZ" smtClean="0"/>
              <a:t>‹#›</a:t>
            </a:fld>
            <a:endParaRPr lang="en-NZ"/>
          </a:p>
        </p:txBody>
      </p:sp>
      <p:grpSp>
        <p:nvGrpSpPr>
          <p:cNvPr id="6" name="Group 8"/>
          <p:cNvGrpSpPr/>
          <p:nvPr/>
        </p:nvGrpSpPr>
        <p:grpSpPr>
          <a:xfrm>
            <a:off x="7418696" y="457200"/>
            <a:ext cx="914400" cy="914400"/>
            <a:chOff x="842682" y="2971800"/>
            <a:chExt cx="914400" cy="914400"/>
          </a:xfrm>
        </p:grpSpPr>
        <p:sp>
          <p:nvSpPr>
            <p:cNvPr id="10" name="Rounded Rectangle 9"/>
            <p:cNvSpPr/>
            <p:nvPr/>
          </p:nvSpPr>
          <p:spPr>
            <a:xfrm>
              <a:off x="842682" y="2971800"/>
              <a:ext cx="914400" cy="914400"/>
            </a:xfrm>
            <a:prstGeom prst="roundRect">
              <a:avLst>
                <a:gd name="adj" fmla="val 931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7" name="Group 10"/>
            <p:cNvGrpSpPr>
              <a:grpSpLocks noChangeAspect="1"/>
            </p:cNvGrpSpPr>
            <p:nvPr/>
          </p:nvGrpSpPr>
          <p:grpSpPr>
            <a:xfrm>
              <a:off x="948372" y="3034353"/>
              <a:ext cx="700732" cy="800823"/>
              <a:chOff x="1230573" y="1890215"/>
              <a:chExt cx="1444388" cy="1650696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1230573" y="1890215"/>
                <a:ext cx="1444388" cy="937146"/>
              </a:xfrm>
              <a:prstGeom prst="ellips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935709" y="2845831"/>
                <a:ext cx="603504" cy="402336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901589" y="3275735"/>
                <a:ext cx="392373" cy="265176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633181" y="2395181"/>
                <a:ext cx="621792" cy="402336"/>
              </a:xfrm>
              <a:prstGeom prst="ellipse">
                <a:avLst/>
              </a:prstGeom>
              <a:solidFill>
                <a:srgbClr val="FFFFFF">
                  <a:alpha val="3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9AE6-8D78-45A9-BDB5-6BC322A98358}" type="datetimeFigureOut">
              <a:rPr lang="en-NZ" smtClean="0"/>
              <a:t>13/11/15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21040" y="365760"/>
            <a:ext cx="609600" cy="365125"/>
          </a:xfrm>
        </p:spPr>
        <p:txBody>
          <a:bodyPr/>
          <a:lstStyle/>
          <a:p>
            <a:fld id="{66D0DAF9-3FFE-4EE2-BC98-2863F37697B4}" type="slidenum">
              <a:rPr lang="en-NZ" smtClean="0"/>
              <a:t>‹#›</a:t>
            </a:fld>
            <a:endParaRPr lang="en-NZ"/>
          </a:p>
        </p:txBody>
      </p:sp>
      <p:grpSp>
        <p:nvGrpSpPr>
          <p:cNvPr id="5" name="Group 7"/>
          <p:cNvGrpSpPr/>
          <p:nvPr/>
        </p:nvGrpSpPr>
        <p:grpSpPr>
          <a:xfrm>
            <a:off x="7418696" y="457200"/>
            <a:ext cx="914400" cy="914400"/>
            <a:chOff x="842682" y="2971800"/>
            <a:chExt cx="914400" cy="914400"/>
          </a:xfrm>
        </p:grpSpPr>
        <p:sp>
          <p:nvSpPr>
            <p:cNvPr id="9" name="Rounded Rectangle 8"/>
            <p:cNvSpPr/>
            <p:nvPr/>
          </p:nvSpPr>
          <p:spPr>
            <a:xfrm>
              <a:off x="842682" y="2971800"/>
              <a:ext cx="914400" cy="914400"/>
            </a:xfrm>
            <a:prstGeom prst="roundRect">
              <a:avLst>
                <a:gd name="adj" fmla="val 931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6" name="Group 10"/>
            <p:cNvGrpSpPr>
              <a:grpSpLocks noChangeAspect="1"/>
            </p:cNvGrpSpPr>
            <p:nvPr/>
          </p:nvGrpSpPr>
          <p:grpSpPr>
            <a:xfrm>
              <a:off x="948372" y="3034353"/>
              <a:ext cx="700732" cy="800823"/>
              <a:chOff x="1230573" y="1890215"/>
              <a:chExt cx="1444388" cy="1650696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230573" y="1890215"/>
                <a:ext cx="1444388" cy="937146"/>
              </a:xfrm>
              <a:prstGeom prst="ellips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935709" y="2845831"/>
                <a:ext cx="603504" cy="402336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901589" y="3275735"/>
                <a:ext cx="392373" cy="265176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633181" y="2395181"/>
                <a:ext cx="621792" cy="402336"/>
              </a:xfrm>
              <a:prstGeom prst="ellipse">
                <a:avLst/>
              </a:prstGeom>
              <a:solidFill>
                <a:srgbClr val="FFFFFF">
                  <a:alpha val="3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8999" y="304800"/>
            <a:ext cx="4948269" cy="719424"/>
          </a:xfrm>
        </p:spPr>
        <p:txBody>
          <a:bodyPr anchor="b"/>
          <a:lstStyle>
            <a:lvl1pPr algn="l">
              <a:defRPr sz="2200" b="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8113" y="2292824"/>
            <a:ext cx="4959126" cy="383333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0" y="1160463"/>
            <a:ext cx="4948269" cy="9540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9AE6-8D78-45A9-BDB5-6BC322A98358}" type="datetimeFigureOut">
              <a:rPr lang="en-NZ" smtClean="0"/>
              <a:t>13/11/15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C329AE6-8D78-45A9-BDB5-6BC322A98358}" type="datetimeFigureOut">
              <a:rPr lang="en-NZ" smtClean="0"/>
              <a:t>13/11/15</a:t>
            </a:fld>
            <a:endParaRPr lang="en-NZ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0" y="685800"/>
            <a:ext cx="4948238" cy="8869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0" y="2020888"/>
            <a:ext cx="4946602" cy="4105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52600" y="2877671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fld id="{66D0DAF9-3FFE-4EE2-BC98-2863F37697B4}" type="slidenum">
              <a:rPr lang="en-NZ" smtClean="0"/>
              <a:t>‹#›</a:t>
            </a:fld>
            <a:endParaRPr lang="en-NZ"/>
          </a:p>
        </p:txBody>
      </p:sp>
      <p:grpSp>
        <p:nvGrpSpPr>
          <p:cNvPr id="7" name="Group 18"/>
          <p:cNvGrpSpPr/>
          <p:nvPr/>
        </p:nvGrpSpPr>
        <p:grpSpPr>
          <a:xfrm>
            <a:off x="842682" y="2971800"/>
            <a:ext cx="914400" cy="914400"/>
            <a:chOff x="842682" y="2971800"/>
            <a:chExt cx="914400" cy="914400"/>
          </a:xfrm>
        </p:grpSpPr>
        <p:sp>
          <p:nvSpPr>
            <p:cNvPr id="8" name="Rounded Rectangle 7"/>
            <p:cNvSpPr/>
            <p:nvPr userDrawn="1"/>
          </p:nvSpPr>
          <p:spPr>
            <a:xfrm>
              <a:off x="842682" y="2971800"/>
              <a:ext cx="914400" cy="914400"/>
            </a:xfrm>
            <a:prstGeom prst="roundRect">
              <a:avLst>
                <a:gd name="adj" fmla="val 931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9" name="Group 10"/>
            <p:cNvGrpSpPr>
              <a:grpSpLocks noChangeAspect="1"/>
            </p:cNvGrpSpPr>
            <p:nvPr userDrawn="1"/>
          </p:nvGrpSpPr>
          <p:grpSpPr>
            <a:xfrm>
              <a:off x="948372" y="3034352"/>
              <a:ext cx="700732" cy="800822"/>
              <a:chOff x="1230573" y="1890215"/>
              <a:chExt cx="1444388" cy="1650696"/>
            </a:xfrm>
          </p:grpSpPr>
          <p:sp>
            <p:nvSpPr>
              <p:cNvPr id="12" name="Oval 11"/>
              <p:cNvSpPr/>
              <p:nvPr userDrawn="1"/>
            </p:nvSpPr>
            <p:spPr>
              <a:xfrm>
                <a:off x="1230573" y="1890215"/>
                <a:ext cx="1444388" cy="937146"/>
              </a:xfrm>
              <a:prstGeom prst="ellips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3" name="Oval 12"/>
              <p:cNvSpPr/>
              <p:nvPr userDrawn="1"/>
            </p:nvSpPr>
            <p:spPr>
              <a:xfrm>
                <a:off x="1935709" y="2845831"/>
                <a:ext cx="603504" cy="402336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1901589" y="3275735"/>
                <a:ext cx="392373" cy="265176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5" name="Oval 14"/>
              <p:cNvSpPr/>
              <p:nvPr userDrawn="1"/>
            </p:nvSpPr>
            <p:spPr>
              <a:xfrm>
                <a:off x="1633181" y="2395181"/>
                <a:ext cx="621792" cy="402336"/>
              </a:xfrm>
              <a:prstGeom prst="ellipse">
                <a:avLst/>
              </a:prstGeom>
              <a:solidFill>
                <a:srgbClr val="FFFFFF">
                  <a:alpha val="3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30000"/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2"/>
        </a:buClr>
        <a:buSzPct val="130000"/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30000"/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2"/>
        </a:buClr>
        <a:buSzPct val="130000"/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30000"/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2"/>
        </a:buClr>
        <a:buSzPct val="130000"/>
        <a:buFont typeface="Wingdings" pitchFamily="2" charset="2"/>
        <a:buChar char="§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130000"/>
        <a:buFont typeface="Wingdings" pitchFamily="2" charset="2"/>
        <a:buChar char="§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828800" indent="-227013" algn="l" defTabSz="914400" rtl="0" eaLnBrk="1" latinLnBrk="0" hangingPunct="1">
        <a:spcBef>
          <a:spcPct val="20000"/>
        </a:spcBef>
        <a:buClr>
          <a:schemeClr val="accent2"/>
        </a:buClr>
        <a:buSzPct val="130000"/>
        <a:buFont typeface="Wingdings" pitchFamily="2" charset="2"/>
        <a:buChar char="§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055813" indent="-227013" algn="l" defTabSz="914400" rtl="0" eaLnBrk="1" latinLnBrk="0" hangingPunct="1">
        <a:spcBef>
          <a:spcPct val="20000"/>
        </a:spcBef>
        <a:buClr>
          <a:schemeClr val="accent1"/>
        </a:buClr>
        <a:buSzPct val="130000"/>
        <a:buFont typeface="Wingdings" pitchFamily="2" charset="2"/>
        <a:buChar char="§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8.xml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dirty="0" smtClean="0"/>
              <a:t>Ponsonby Park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11959" y="5661248"/>
            <a:ext cx="4933719" cy="1227764"/>
          </a:xfrm>
        </p:spPr>
        <p:txBody>
          <a:bodyPr/>
          <a:lstStyle/>
          <a:p>
            <a:r>
              <a:rPr lang="en-NZ" dirty="0" smtClean="0">
                <a:solidFill>
                  <a:schemeClr val="bg2"/>
                </a:solidFill>
              </a:rPr>
              <a:t>July 15 2015</a:t>
            </a:r>
            <a:endParaRPr lang="en-NZ" dirty="0">
              <a:solidFill>
                <a:schemeClr val="bg2"/>
              </a:solidFill>
            </a:endParaRPr>
          </a:p>
        </p:txBody>
      </p:sp>
      <p:pic>
        <p:nvPicPr>
          <p:cNvPr id="4" name="Picture 3" descr="Child smells sunflow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00954"/>
            <a:ext cx="3240360" cy="323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2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z="4800" b="1" dirty="0" smtClean="0"/>
              <a:t>Cafes/Dining</a:t>
            </a:r>
            <a:endParaRPr lang="en-NZ" sz="48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6960837"/>
              </p:ext>
            </p:extLst>
          </p:nvPr>
        </p:nvGraphicFramePr>
        <p:xfrm>
          <a:off x="3429000" y="1916832"/>
          <a:ext cx="4946650" cy="4209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 descr="coffe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3175000" cy="414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14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7904" y="260648"/>
            <a:ext cx="4669334" cy="936104"/>
          </a:xfrm>
        </p:spPr>
        <p:txBody>
          <a:bodyPr/>
          <a:lstStyle/>
          <a:p>
            <a:r>
              <a:rPr lang="en-NZ" sz="4800" b="1" dirty="0" smtClean="0"/>
              <a:t>Markets</a:t>
            </a:r>
            <a:endParaRPr lang="en-NZ" sz="48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170549"/>
              </p:ext>
            </p:extLst>
          </p:nvPr>
        </p:nvGraphicFramePr>
        <p:xfrm>
          <a:off x="3635896" y="1340768"/>
          <a:ext cx="525658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3277219" cy="2308753"/>
          </a:xfrm>
          <a:prstGeom prst="rect">
            <a:avLst/>
          </a:prstGeom>
        </p:spPr>
      </p:pic>
      <p:pic>
        <p:nvPicPr>
          <p:cNvPr id="5" name="Picture 4" descr="Screen Shot 2015-07-14 at 10.50.1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96952"/>
            <a:ext cx="3261152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24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7864" y="332656"/>
            <a:ext cx="5389414" cy="936104"/>
          </a:xfrm>
        </p:spPr>
        <p:txBody>
          <a:bodyPr/>
          <a:lstStyle/>
          <a:p>
            <a:r>
              <a:rPr lang="en-NZ" sz="4800" b="1" dirty="0" smtClean="0"/>
              <a:t>Public</a:t>
            </a:r>
            <a:r>
              <a:rPr lang="en-NZ" sz="4400" dirty="0" smtClean="0"/>
              <a:t> </a:t>
            </a:r>
            <a:r>
              <a:rPr lang="en-NZ" sz="4800" b="1" dirty="0" smtClean="0"/>
              <a:t>art</a:t>
            </a:r>
            <a:endParaRPr lang="en-NZ" sz="32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8146778"/>
              </p:ext>
            </p:extLst>
          </p:nvPr>
        </p:nvGraphicFramePr>
        <p:xfrm>
          <a:off x="3491880" y="1412776"/>
          <a:ext cx="532859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9512" y="2132856"/>
            <a:ext cx="114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Tekoteko</a:t>
            </a:r>
            <a:endParaRPr lang="en-US" dirty="0"/>
          </a:p>
        </p:txBody>
      </p:sp>
      <p:pic>
        <p:nvPicPr>
          <p:cNvPr id="8" name="Picture 7" descr="Tekotek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3252948" cy="41044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985" y="55892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Tekoteko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303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7864" y="116632"/>
            <a:ext cx="6048672" cy="792088"/>
          </a:xfrm>
        </p:spPr>
        <p:txBody>
          <a:bodyPr/>
          <a:lstStyle/>
          <a:p>
            <a:r>
              <a:rPr lang="en-NZ" sz="4800" b="1" dirty="0" smtClean="0"/>
              <a:t>Specific</a:t>
            </a:r>
            <a:r>
              <a:rPr lang="en-NZ" sz="3600" dirty="0" smtClean="0"/>
              <a:t> </a:t>
            </a:r>
            <a:r>
              <a:rPr lang="en-NZ" sz="4800" b="1" dirty="0" smtClean="0"/>
              <a:t>comments</a:t>
            </a:r>
            <a:endParaRPr lang="en-NZ" sz="36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8788363"/>
              </p:ext>
            </p:extLst>
          </p:nvPr>
        </p:nvGraphicFramePr>
        <p:xfrm>
          <a:off x="3419872" y="980728"/>
          <a:ext cx="5544616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 descr="Veg planter boxes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08920"/>
            <a:ext cx="2411760" cy="1804773"/>
          </a:xfrm>
          <a:prstGeom prst="rect">
            <a:avLst/>
          </a:prstGeom>
        </p:spPr>
      </p:pic>
      <p:pic>
        <p:nvPicPr>
          <p:cNvPr id="6" name="Picture 5" descr="summer film festiv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53136"/>
            <a:ext cx="2979372" cy="2092256"/>
          </a:xfrm>
          <a:prstGeom prst="rect">
            <a:avLst/>
          </a:prstGeom>
        </p:spPr>
      </p:pic>
      <p:pic>
        <p:nvPicPr>
          <p:cNvPr id="7" name="Picture 6" descr="Bird box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667503" cy="246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46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872" y="685800"/>
            <a:ext cx="4957366" cy="1807096"/>
          </a:xfrm>
        </p:spPr>
        <p:txBody>
          <a:bodyPr/>
          <a:lstStyle/>
          <a:p>
            <a:r>
              <a:rPr lang="en-US" sz="4800" b="1" dirty="0" smtClean="0"/>
              <a:t>And now our work begins…</a:t>
            </a:r>
            <a:endParaRPr lang="en-US" sz="4800" b="1" dirty="0"/>
          </a:p>
        </p:txBody>
      </p:sp>
      <p:pic>
        <p:nvPicPr>
          <p:cNvPr id="5" name="Content Placeholder 4" descr="Get happy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" r="1921"/>
          <a:stretch>
            <a:fillRect/>
          </a:stretch>
        </p:blipFill>
        <p:spPr>
          <a:xfrm>
            <a:off x="3563888" y="2636912"/>
            <a:ext cx="4235450" cy="2913063"/>
          </a:xfrm>
        </p:spPr>
      </p:pic>
      <p:pic>
        <p:nvPicPr>
          <p:cNvPr id="4" name="Picture 3" descr="Wise men plant tre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8"/>
            <a:ext cx="2808312" cy="457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42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872" y="685800"/>
            <a:ext cx="4957366" cy="886968"/>
          </a:xfrm>
        </p:spPr>
        <p:txBody>
          <a:bodyPr/>
          <a:lstStyle/>
          <a:p>
            <a:r>
              <a:rPr lang="en-NZ" sz="3200" b="1" dirty="0" smtClean="0"/>
              <a:t>Background</a:t>
            </a:r>
            <a:endParaRPr lang="en-NZ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0" y="1700808"/>
            <a:ext cx="4946602" cy="4425355"/>
          </a:xfrm>
        </p:spPr>
        <p:txBody>
          <a:bodyPr>
            <a:normAutofit lnSpcReduction="10000"/>
          </a:bodyPr>
          <a:lstStyle/>
          <a:p>
            <a:r>
              <a:rPr lang="en-NZ" dirty="0" smtClean="0">
                <a:solidFill>
                  <a:schemeClr val="bg2"/>
                </a:solidFill>
              </a:rPr>
              <a:t>Council purchased the site for a “Town Square” development</a:t>
            </a:r>
          </a:p>
          <a:p>
            <a:r>
              <a:rPr lang="en-NZ" dirty="0" smtClean="0">
                <a:solidFill>
                  <a:schemeClr val="bg2"/>
                </a:solidFill>
              </a:rPr>
              <a:t>Submissions to the Ponsonby Road MasterPlan showed diverse views on the desired outcome</a:t>
            </a:r>
          </a:p>
          <a:p>
            <a:r>
              <a:rPr lang="en-NZ" dirty="0" smtClean="0">
                <a:solidFill>
                  <a:schemeClr val="bg2"/>
                </a:solidFill>
              </a:rPr>
              <a:t>254 P’by Road was uncoupled from the Masterplan and a separate submission process carried out</a:t>
            </a:r>
          </a:p>
          <a:p>
            <a:r>
              <a:rPr lang="en-NZ" dirty="0" smtClean="0">
                <a:solidFill>
                  <a:schemeClr val="bg2"/>
                </a:solidFill>
              </a:rPr>
              <a:t>This resulted in 77% support for </a:t>
            </a:r>
            <a:r>
              <a:rPr lang="en-NZ" dirty="0">
                <a:solidFill>
                  <a:schemeClr val="bg2"/>
                </a:solidFill>
              </a:rPr>
              <a:t>a</a:t>
            </a:r>
            <a:r>
              <a:rPr lang="en-NZ" dirty="0" smtClean="0">
                <a:solidFill>
                  <a:schemeClr val="bg2"/>
                </a:solidFill>
              </a:rPr>
              <a:t> whole of site park development</a:t>
            </a:r>
          </a:p>
          <a:p>
            <a:r>
              <a:rPr lang="en-NZ" dirty="0" smtClean="0">
                <a:solidFill>
                  <a:schemeClr val="bg2"/>
                </a:solidFill>
              </a:rPr>
              <a:t>Also provided information about what people would like to see included in the design</a:t>
            </a:r>
            <a:endParaRPr lang="en-NZ" dirty="0">
              <a:solidFill>
                <a:schemeClr val="bg2"/>
              </a:solidFill>
            </a:endParaRPr>
          </a:p>
        </p:txBody>
      </p:sp>
      <p:pic>
        <p:nvPicPr>
          <p:cNvPr id="5" name="Picture 4" descr="Screen Shot 2015-07-14 at 9.17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44824"/>
            <a:ext cx="3313653" cy="221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404664"/>
            <a:ext cx="4948238" cy="720080"/>
          </a:xfrm>
        </p:spPr>
        <p:txBody>
          <a:bodyPr/>
          <a:lstStyle/>
          <a:p>
            <a:r>
              <a:rPr lang="en-NZ" sz="4800" b="1" dirty="0" smtClean="0"/>
              <a:t>However</a:t>
            </a:r>
            <a:endParaRPr lang="en-NZ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0" y="1268760"/>
            <a:ext cx="4946602" cy="4968552"/>
          </a:xfrm>
        </p:spPr>
        <p:txBody>
          <a:bodyPr>
            <a:normAutofit/>
          </a:bodyPr>
          <a:lstStyle/>
          <a:p>
            <a:r>
              <a:rPr lang="en-NZ" dirty="0" smtClean="0">
                <a:solidFill>
                  <a:schemeClr val="bg2"/>
                </a:solidFill>
              </a:rPr>
              <a:t>There is no budget currently available  </a:t>
            </a:r>
          </a:p>
          <a:p>
            <a:r>
              <a:rPr lang="en-NZ" dirty="0">
                <a:solidFill>
                  <a:schemeClr val="bg2"/>
                </a:solidFill>
              </a:rPr>
              <a:t>N</a:t>
            </a:r>
            <a:r>
              <a:rPr lang="en-NZ" dirty="0" smtClean="0">
                <a:solidFill>
                  <a:schemeClr val="bg2"/>
                </a:solidFill>
              </a:rPr>
              <a:t>o budget can be applied for until the design process has been completed</a:t>
            </a:r>
          </a:p>
          <a:p>
            <a:r>
              <a:rPr lang="en-NZ" dirty="0" smtClean="0">
                <a:solidFill>
                  <a:schemeClr val="bg2"/>
                </a:solidFill>
              </a:rPr>
              <a:t>This has created an opportunity to try a </a:t>
            </a:r>
            <a:r>
              <a:rPr lang="en-NZ" u="sng" dirty="0" smtClean="0">
                <a:solidFill>
                  <a:schemeClr val="bg2"/>
                </a:solidFill>
              </a:rPr>
              <a:t>Community Led Design process</a:t>
            </a:r>
            <a:r>
              <a:rPr lang="en-NZ" dirty="0" smtClean="0">
                <a:solidFill>
                  <a:schemeClr val="bg2"/>
                </a:solidFill>
              </a:rPr>
              <a:t> by involving the community to:</a:t>
            </a:r>
          </a:p>
          <a:p>
            <a:pPr lvl="1"/>
            <a:r>
              <a:rPr lang="en-NZ" dirty="0" smtClean="0">
                <a:solidFill>
                  <a:schemeClr val="bg2"/>
                </a:solidFill>
              </a:rPr>
              <a:t>Develop a collective vision</a:t>
            </a:r>
          </a:p>
          <a:p>
            <a:pPr lvl="1"/>
            <a:r>
              <a:rPr lang="en-NZ" dirty="0" smtClean="0">
                <a:solidFill>
                  <a:schemeClr val="bg2"/>
                </a:solidFill>
              </a:rPr>
              <a:t>Develop a design brief informed by the community</a:t>
            </a:r>
          </a:p>
          <a:p>
            <a:pPr lvl="1"/>
            <a:r>
              <a:rPr lang="en-NZ" dirty="0" smtClean="0">
                <a:solidFill>
                  <a:schemeClr val="bg2"/>
                </a:solidFill>
              </a:rPr>
              <a:t>Make decisions throughout the evolution of the design process</a:t>
            </a:r>
          </a:p>
          <a:p>
            <a:pPr lvl="1"/>
            <a:r>
              <a:rPr lang="en-NZ" dirty="0" smtClean="0">
                <a:solidFill>
                  <a:schemeClr val="bg2"/>
                </a:solidFill>
              </a:rPr>
              <a:t>Sign-off on the key stages of the design process</a:t>
            </a:r>
          </a:p>
          <a:p>
            <a:endParaRPr lang="en-NZ" dirty="0">
              <a:solidFill>
                <a:schemeClr val="bg2"/>
              </a:solidFill>
            </a:endParaRPr>
          </a:p>
        </p:txBody>
      </p:sp>
      <p:pic>
        <p:nvPicPr>
          <p:cNvPr id="4" name="Picture 3" descr="Screen Shot 2015-07-14 at 7.07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3327611" cy="33611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797152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Time to put our thinking hats on..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9807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0" y="1196752"/>
            <a:ext cx="5461422" cy="3816424"/>
          </a:xfrm>
        </p:spPr>
        <p:txBody>
          <a:bodyPr/>
          <a:lstStyle/>
          <a:p>
            <a:r>
              <a:rPr lang="en-NZ" sz="4000" b="1" dirty="0"/>
              <a:t>The submission process told us about </a:t>
            </a:r>
            <a:r>
              <a:rPr lang="en-NZ" sz="4000" b="1" dirty="0" smtClean="0"/>
              <a:t>a few things about what people think is important or not so important…</a:t>
            </a:r>
            <a:endParaRPr lang="en-US" sz="4000" b="1" dirty="0"/>
          </a:p>
        </p:txBody>
      </p:sp>
      <p:pic>
        <p:nvPicPr>
          <p:cNvPr id="4" name="Picture 3" descr="Keep clam - plant a 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2592288" cy="344544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756576" y="4509120"/>
            <a:ext cx="842146" cy="388925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63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7864" y="0"/>
            <a:ext cx="4732214" cy="980728"/>
          </a:xfrm>
        </p:spPr>
        <p:txBody>
          <a:bodyPr>
            <a:normAutofit/>
          </a:bodyPr>
          <a:lstStyle/>
          <a:p>
            <a:r>
              <a:rPr lang="en-NZ" sz="4800" b="1" dirty="0" smtClean="0"/>
              <a:t>A playspace</a:t>
            </a:r>
            <a:endParaRPr lang="en-NZ" sz="48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9831659"/>
              </p:ext>
            </p:extLst>
          </p:nvPr>
        </p:nvGraphicFramePr>
        <p:xfrm>
          <a:off x="3419872" y="1196752"/>
          <a:ext cx="5616624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 descr="Kids play in a tube.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24944"/>
            <a:ext cx="3114207" cy="3160411"/>
          </a:xfrm>
          <a:prstGeom prst="rect">
            <a:avLst/>
          </a:prstGeom>
        </p:spPr>
      </p:pic>
      <p:pic>
        <p:nvPicPr>
          <p:cNvPr id="6" name="Picture 5" descr="Kid on a sw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2520280" cy="276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67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872" y="188640"/>
            <a:ext cx="5400600" cy="936104"/>
          </a:xfrm>
        </p:spPr>
        <p:txBody>
          <a:bodyPr/>
          <a:lstStyle/>
          <a:p>
            <a:r>
              <a:rPr lang="en-NZ" sz="4400" b="1" dirty="0" smtClean="0"/>
              <a:t>A kick about space</a:t>
            </a:r>
            <a:endParaRPr lang="en-NZ" sz="44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9674159"/>
              </p:ext>
            </p:extLst>
          </p:nvPr>
        </p:nvGraphicFramePr>
        <p:xfrm>
          <a:off x="3429000" y="1124744"/>
          <a:ext cx="5391472" cy="4968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 descr="Kickabout spa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3059832" cy="492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95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0" y="116632"/>
            <a:ext cx="5112568" cy="576064"/>
          </a:xfrm>
        </p:spPr>
        <p:txBody>
          <a:bodyPr/>
          <a:lstStyle/>
          <a:p>
            <a:r>
              <a:rPr lang="en-NZ" sz="4800" b="1" dirty="0" smtClean="0"/>
              <a:t> </a:t>
            </a:r>
            <a:br>
              <a:rPr lang="en-NZ" sz="4800" b="1" dirty="0" smtClean="0"/>
            </a:br>
            <a:r>
              <a:rPr lang="en-NZ" sz="3200" b="1" dirty="0" smtClean="0"/>
              <a:t>A place to sit and relax</a:t>
            </a:r>
            <a:endParaRPr lang="en-NZ" sz="14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9109936"/>
              </p:ext>
            </p:extLst>
          </p:nvPr>
        </p:nvGraphicFramePr>
        <p:xfrm>
          <a:off x="3707904" y="836712"/>
          <a:ext cx="5256584" cy="5544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 descr="Resting &amp; relaxing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56992"/>
            <a:ext cx="3404553" cy="3024336"/>
          </a:xfrm>
          <a:prstGeom prst="rect">
            <a:avLst/>
          </a:prstGeom>
        </p:spPr>
      </p:pic>
      <p:pic>
        <p:nvPicPr>
          <p:cNvPr id="7" name="Picture 6" descr="Rest and rela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3397685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20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856" y="188640"/>
            <a:ext cx="5101382" cy="792088"/>
          </a:xfrm>
        </p:spPr>
        <p:txBody>
          <a:bodyPr/>
          <a:lstStyle/>
          <a:p>
            <a:r>
              <a:rPr lang="en-NZ" sz="4800" b="1" dirty="0" smtClean="0"/>
              <a:t> Events</a:t>
            </a:r>
            <a:endParaRPr lang="en-NZ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5867251"/>
              </p:ext>
            </p:extLst>
          </p:nvPr>
        </p:nvGraphicFramePr>
        <p:xfrm>
          <a:off x="3419872" y="980728"/>
          <a:ext cx="5391472" cy="5001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Screen Shot 2015-07-14 at 6.34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3168352" cy="2924944"/>
          </a:xfrm>
          <a:prstGeom prst="rect">
            <a:avLst/>
          </a:prstGeom>
        </p:spPr>
      </p:pic>
      <p:pic>
        <p:nvPicPr>
          <p:cNvPr id="6" name="Picture 5" descr="Screen Shot 2015-07-14 at 6.34.1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12976"/>
            <a:ext cx="3174511" cy="272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66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268760"/>
            <a:ext cx="8269734" cy="1008112"/>
          </a:xfrm>
        </p:spPr>
        <p:txBody>
          <a:bodyPr/>
          <a:lstStyle/>
          <a:p>
            <a:r>
              <a:rPr lang="en-NZ" sz="5400" b="1" dirty="0" smtClean="0"/>
              <a:t>Shopping</a:t>
            </a:r>
            <a:endParaRPr lang="en-NZ" sz="54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2790094"/>
              </p:ext>
            </p:extLst>
          </p:nvPr>
        </p:nvGraphicFramePr>
        <p:xfrm>
          <a:off x="3491880" y="1052736"/>
          <a:ext cx="532859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 descr="Screen Shot 2015-07-14 at 6.09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852936"/>
            <a:ext cx="3225201" cy="301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67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nspiration">
  <a:themeElements>
    <a:clrScheme name="Inspiration">
      <a:dk1>
        <a:sysClr val="windowText" lastClr="000000"/>
      </a:dk1>
      <a:lt1>
        <a:sysClr val="window" lastClr="FFFFFF"/>
      </a:lt1>
      <a:dk2>
        <a:srgbClr val="2F2F26"/>
      </a:dk2>
      <a:lt2>
        <a:srgbClr val="9FA795"/>
      </a:lt2>
      <a:accent1>
        <a:srgbClr val="749805"/>
      </a:accent1>
      <a:accent2>
        <a:srgbClr val="BACC82"/>
      </a:accent2>
      <a:accent3>
        <a:srgbClr val="6E9EC2"/>
      </a:accent3>
      <a:accent4>
        <a:srgbClr val="2046A5"/>
      </a:accent4>
      <a:accent5>
        <a:srgbClr val="5039C6"/>
      </a:accent5>
      <a:accent6>
        <a:srgbClr val="7411D0"/>
      </a:accent6>
      <a:hlink>
        <a:srgbClr val="FFC000"/>
      </a:hlink>
      <a:folHlink>
        <a:srgbClr val="C0C000"/>
      </a:folHlink>
    </a:clrScheme>
    <a:fontScheme name="Inspiration">
      <a:majorFont>
        <a:latin typeface="News Gothic MT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Inspiration">
      <a:fillStyleLst>
        <a:solidFill>
          <a:schemeClr val="phClr"/>
        </a:solidFill>
        <a:gradFill rotWithShape="1">
          <a:gsLst>
            <a:gs pos="25000">
              <a:schemeClr val="phClr">
                <a:tint val="90000"/>
                <a:shade val="100000"/>
                <a:alpha val="90000"/>
                <a:satMod val="150000"/>
              </a:schemeClr>
            </a:gs>
            <a:gs pos="100000">
              <a:schemeClr val="phClr">
                <a:tint val="100000"/>
                <a:shade val="60000"/>
                <a:satMod val="13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0000"/>
                <a:shade val="100000"/>
                <a:alpha val="85000"/>
                <a:satMod val="150000"/>
              </a:schemeClr>
            </a:gs>
            <a:gs pos="33000">
              <a:schemeClr val="phClr">
                <a:tint val="90000"/>
                <a:shade val="100000"/>
                <a:alpha val="95000"/>
                <a:satMod val="130000"/>
              </a:schemeClr>
            </a:gs>
            <a:gs pos="67000">
              <a:schemeClr val="phClr">
                <a:shade val="70000"/>
                <a:satMod val="135000"/>
              </a:schemeClr>
            </a:gs>
            <a:gs pos="100000">
              <a:schemeClr val="phClr">
                <a:shade val="50000"/>
                <a:satMod val="135000"/>
              </a:schemeClr>
            </a:gs>
          </a:gsLst>
          <a:lin ang="13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thickThin" algn="ctr">
          <a:solidFill>
            <a:schemeClr val="phClr"/>
          </a:solidFill>
          <a:prstDash val="solid"/>
        </a:ln>
        <a:ln w="38100" cap="flat" cmpd="thinThick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woPt" dir="tl"/>
          </a:scene3d>
          <a:sp3d extrusionH="12700" prstMaterial="softEdge">
            <a:bevelT w="25400" h="50800"/>
          </a:sp3d>
        </a:effectStyle>
        <a:effectStyle>
          <a:effectLst>
            <a:innerShdw blurRad="50800" dist="25400" dir="2400000">
              <a:srgbClr val="808080">
                <a:alpha val="75000"/>
              </a:srgbClr>
            </a:innerShdw>
            <a:reflection blurRad="38100" stA="26000" endPos="35000" dist="12700" dir="5400000" fadeDir="48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Inspiration.thmx</Template>
  <TotalTime>720</TotalTime>
  <Words>197</Words>
  <Application>Microsoft Macintosh PowerPoint</Application>
  <PresentationFormat>On-screen Show (4:3)</PresentationFormat>
  <Paragraphs>30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Inspiration</vt:lpstr>
      <vt:lpstr>Ponsonby Park</vt:lpstr>
      <vt:lpstr>Background</vt:lpstr>
      <vt:lpstr>However</vt:lpstr>
      <vt:lpstr>The submission process told us about a few things about what people think is important or not so important…</vt:lpstr>
      <vt:lpstr>A playspace</vt:lpstr>
      <vt:lpstr>A kick about space</vt:lpstr>
      <vt:lpstr>  A place to sit and relax</vt:lpstr>
      <vt:lpstr> Events</vt:lpstr>
      <vt:lpstr>Shopping</vt:lpstr>
      <vt:lpstr>Cafes/Dining</vt:lpstr>
      <vt:lpstr>Markets</vt:lpstr>
      <vt:lpstr>Public art</vt:lpstr>
      <vt:lpstr>Specific comments</vt:lpstr>
      <vt:lpstr>And now our work begins…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Ponsonby Park</dc:title>
  <dc:creator>Chris</dc:creator>
  <cp:lastModifiedBy>Jen W</cp:lastModifiedBy>
  <cp:revision>69</cp:revision>
  <dcterms:created xsi:type="dcterms:W3CDTF">2015-07-13T06:13:22Z</dcterms:created>
  <dcterms:modified xsi:type="dcterms:W3CDTF">2015-11-12T21:06:25Z</dcterms:modified>
</cp:coreProperties>
</file>