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58" r:id="rId4"/>
    <p:sldId id="262" r:id="rId5"/>
    <p:sldId id="259" r:id="rId6"/>
    <p:sldId id="260" r:id="rId7"/>
    <p:sldId id="270" r:id="rId8"/>
    <p:sldId id="268" r:id="rId9"/>
    <p:sldId id="269" r:id="rId10"/>
    <p:sldId id="264" r:id="rId11"/>
    <p:sldId id="265" r:id="rId12"/>
    <p:sldId id="267" r:id="rId13"/>
    <p:sldId id="272" r:id="rId14"/>
    <p:sldId id="266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664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Final%20consultation\FINAL%20analysis%2003%20June%2020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Final%20consultation\FINAL%20analysis%2003%20June%202017.xlsx" TargetMode="External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Final%20consultation\FINAL%20analysis%2003%20June%20201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Final%20consultation\FINAL%20analysis%2003%20June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NZ"/>
              <a:t>Voting results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1946850393701"/>
          <c:y val="0.134259259259259"/>
          <c:w val="0.857372703412074"/>
          <c:h val="0.772909011373579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Votes!$A$2:$A$15</c:f>
              <c:strCache>
                <c:ptCount val="14"/>
                <c:pt idx="0">
                  <c:v>1</c:v>
                </c:pt>
                <c:pt idx="1">
                  <c:v>7</c:v>
                </c:pt>
                <c:pt idx="2">
                  <c:v>3</c:v>
                </c:pt>
                <c:pt idx="3">
                  <c:v>4</c:v>
                </c:pt>
                <c:pt idx="4">
                  <c:v>9</c:v>
                </c:pt>
                <c:pt idx="5">
                  <c:v>10</c:v>
                </c:pt>
                <c:pt idx="6">
                  <c:v>5B</c:v>
                </c:pt>
                <c:pt idx="7">
                  <c:v>2</c:v>
                </c:pt>
                <c:pt idx="8">
                  <c:v>8</c:v>
                </c:pt>
                <c:pt idx="9">
                  <c:v>5A</c:v>
                </c:pt>
                <c:pt idx="10">
                  <c:v>6A</c:v>
                </c:pt>
                <c:pt idx="11">
                  <c:v>11B</c:v>
                </c:pt>
                <c:pt idx="12">
                  <c:v>6B</c:v>
                </c:pt>
                <c:pt idx="13">
                  <c:v>11A</c:v>
                </c:pt>
              </c:strCache>
            </c:strRef>
          </c:cat>
          <c:val>
            <c:numRef>
              <c:f>Votes!$B$2:$B$15</c:f>
              <c:numCache>
                <c:formatCode>0%</c:formatCode>
                <c:ptCount val="14"/>
                <c:pt idx="0">
                  <c:v>0.32</c:v>
                </c:pt>
                <c:pt idx="1">
                  <c:v>0.17</c:v>
                </c:pt>
                <c:pt idx="2">
                  <c:v>0.12</c:v>
                </c:pt>
                <c:pt idx="3">
                  <c:v>0.08</c:v>
                </c:pt>
                <c:pt idx="4">
                  <c:v>0.07</c:v>
                </c:pt>
                <c:pt idx="5">
                  <c:v>0.06</c:v>
                </c:pt>
                <c:pt idx="6">
                  <c:v>0.04</c:v>
                </c:pt>
                <c:pt idx="7">
                  <c:v>0.04</c:v>
                </c:pt>
                <c:pt idx="8">
                  <c:v>0.03</c:v>
                </c:pt>
                <c:pt idx="9">
                  <c:v>0.02</c:v>
                </c:pt>
                <c:pt idx="10">
                  <c:v>0.01</c:v>
                </c:pt>
                <c:pt idx="11">
                  <c:v>0.01</c:v>
                </c:pt>
                <c:pt idx="12">
                  <c:v>0.01</c:v>
                </c:pt>
                <c:pt idx="1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0359016"/>
        <c:axId val="2131241864"/>
      </c:barChart>
      <c:catAx>
        <c:axId val="2110359016"/>
        <c:scaling>
          <c:orientation val="minMax"/>
        </c:scaling>
        <c:delete val="0"/>
        <c:axPos val="l"/>
        <c:majorTickMark val="out"/>
        <c:minorTickMark val="none"/>
        <c:tickLblPos val="nextTo"/>
        <c:crossAx val="2131241864"/>
        <c:crosses val="autoZero"/>
        <c:auto val="1"/>
        <c:lblAlgn val="ctr"/>
        <c:lblOffset val="100"/>
        <c:tickLblSkip val="1"/>
        <c:noMultiLvlLbl val="0"/>
      </c:catAx>
      <c:valAx>
        <c:axId val="213124186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1103590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NZ"/>
              <a:t>Combined graph</a:t>
            </a:r>
            <a:r>
              <a:rPr lang="en-NZ" baseline="0"/>
              <a:t> of comments</a:t>
            </a:r>
            <a:endParaRPr lang="en-NZ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All comments</c:v>
          </c:tx>
          <c:invertIfNegative val="0"/>
          <c:cat>
            <c:strRef>
              <c:f>'Combined data (percentages)'!$L$2:$L$29</c:f>
              <c:strCache>
                <c:ptCount val="2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  <c:pt idx="8">
                  <c:v>Market</c:v>
                </c:pt>
                <c:pt idx="9">
                  <c:v>Kids activity</c:v>
                </c:pt>
                <c:pt idx="10">
                  <c:v>Rest &amp; relax</c:v>
                </c:pt>
                <c:pt idx="11">
                  <c:v>Social Cap.</c:v>
                </c:pt>
                <c:pt idx="12">
                  <c:v>Food/orchard</c:v>
                </c:pt>
                <c:pt idx="13">
                  <c:v>Seating</c:v>
                </c:pt>
                <c:pt idx="14">
                  <c:v>Existing Strc.</c:v>
                </c:pt>
                <c:pt idx="15">
                  <c:v>TREES</c:v>
                </c:pt>
                <c:pt idx="16">
                  <c:v>Simplicity</c:v>
                </c:pt>
                <c:pt idx="17">
                  <c:v>Heritage/Maori</c:v>
                </c:pt>
                <c:pt idx="18">
                  <c:v>Toilet</c:v>
                </c:pt>
                <c:pt idx="19">
                  <c:v>Sustainability</c:v>
                </c:pt>
                <c:pt idx="20">
                  <c:v>CPTED - safety</c:v>
                </c:pt>
                <c:pt idx="21">
                  <c:v>Art</c:v>
                </c:pt>
                <c:pt idx="22">
                  <c:v>Café</c:v>
                </c:pt>
                <c:pt idx="23">
                  <c:v>Elevat'n/lighthouse</c:v>
                </c:pt>
                <c:pt idx="24">
                  <c:v>Walking</c:v>
                </c:pt>
                <c:pt idx="25">
                  <c:v>NOT retail</c:v>
                </c:pt>
                <c:pt idx="26">
                  <c:v>Lighting</c:v>
                </c:pt>
                <c:pt idx="27">
                  <c:v>Not park</c:v>
                </c:pt>
              </c:strCache>
            </c:strRef>
          </c:cat>
          <c:val>
            <c:numRef>
              <c:f>'Combined data (percentages)'!$D$2:$D$29</c:f>
              <c:numCache>
                <c:formatCode>0%</c:formatCode>
                <c:ptCount val="28"/>
                <c:pt idx="0">
                  <c:v>0.156636438582028</c:v>
                </c:pt>
                <c:pt idx="1">
                  <c:v>0.0692497938994229</c:v>
                </c:pt>
                <c:pt idx="2">
                  <c:v>0.0692497938994229</c:v>
                </c:pt>
                <c:pt idx="3">
                  <c:v>0.0659521846661171</c:v>
                </c:pt>
                <c:pt idx="4">
                  <c:v>0.0659521846661171</c:v>
                </c:pt>
                <c:pt idx="5">
                  <c:v>0.0626545754328112</c:v>
                </c:pt>
                <c:pt idx="6">
                  <c:v>0.0601813685078318</c:v>
                </c:pt>
                <c:pt idx="7">
                  <c:v>0.0544105523495466</c:v>
                </c:pt>
                <c:pt idx="8">
                  <c:v>0.0412201154163232</c:v>
                </c:pt>
                <c:pt idx="9">
                  <c:v>0.0412201154163232</c:v>
                </c:pt>
                <c:pt idx="10">
                  <c:v>0.0395713107996702</c:v>
                </c:pt>
                <c:pt idx="11">
                  <c:v>0.0395713107996702</c:v>
                </c:pt>
                <c:pt idx="12">
                  <c:v>0.0379225061830173</c:v>
                </c:pt>
                <c:pt idx="13">
                  <c:v>0.0255564715581204</c:v>
                </c:pt>
                <c:pt idx="14">
                  <c:v>0.0247320692497939</c:v>
                </c:pt>
                <c:pt idx="15">
                  <c:v>0.0247320692497939</c:v>
                </c:pt>
                <c:pt idx="16">
                  <c:v>0.0239076669414674</c:v>
                </c:pt>
                <c:pt idx="17">
                  <c:v>0.0197856553998351</c:v>
                </c:pt>
                <c:pt idx="18">
                  <c:v>0.0131904369332234</c:v>
                </c:pt>
                <c:pt idx="19">
                  <c:v>0.0115416323165705</c:v>
                </c:pt>
                <c:pt idx="20">
                  <c:v>0.010717230008244</c:v>
                </c:pt>
                <c:pt idx="21">
                  <c:v>0.010717230008244</c:v>
                </c:pt>
                <c:pt idx="22">
                  <c:v>0.00824402308326463</c:v>
                </c:pt>
                <c:pt idx="23">
                  <c:v>0.00824402308326463</c:v>
                </c:pt>
                <c:pt idx="24">
                  <c:v>0.00659521846661171</c:v>
                </c:pt>
                <c:pt idx="25">
                  <c:v>0.00659521846661171</c:v>
                </c:pt>
                <c:pt idx="26">
                  <c:v>0.00164880461665293</c:v>
                </c:pt>
                <c:pt idx="27">
                  <c:v>0.0</c:v>
                </c:pt>
              </c:numCache>
            </c:numRef>
          </c:val>
        </c:ser>
        <c:ser>
          <c:idx val="1"/>
          <c:order val="1"/>
          <c:tx>
            <c:v>LandLAB comments</c:v>
          </c:tx>
          <c:invertIfNegative val="0"/>
          <c:cat>
            <c:strRef>
              <c:f>'Combined data (percentages)'!$L$2:$L$29</c:f>
              <c:strCache>
                <c:ptCount val="2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  <c:pt idx="8">
                  <c:v>Market</c:v>
                </c:pt>
                <c:pt idx="9">
                  <c:v>Kids activity</c:v>
                </c:pt>
                <c:pt idx="10">
                  <c:v>Rest &amp; relax</c:v>
                </c:pt>
                <c:pt idx="11">
                  <c:v>Social Cap.</c:v>
                </c:pt>
                <c:pt idx="12">
                  <c:v>Food/orchard</c:v>
                </c:pt>
                <c:pt idx="13">
                  <c:v>Seating</c:v>
                </c:pt>
                <c:pt idx="14">
                  <c:v>Existing Strc.</c:v>
                </c:pt>
                <c:pt idx="15">
                  <c:v>TREES</c:v>
                </c:pt>
                <c:pt idx="16">
                  <c:v>Simplicity</c:v>
                </c:pt>
                <c:pt idx="17">
                  <c:v>Heritage/Maori</c:v>
                </c:pt>
                <c:pt idx="18">
                  <c:v>Toilet</c:v>
                </c:pt>
                <c:pt idx="19">
                  <c:v>Sustainability</c:v>
                </c:pt>
                <c:pt idx="20">
                  <c:v>CPTED - safety</c:v>
                </c:pt>
                <c:pt idx="21">
                  <c:v>Art</c:v>
                </c:pt>
                <c:pt idx="22">
                  <c:v>Café</c:v>
                </c:pt>
                <c:pt idx="23">
                  <c:v>Elevat'n/lighthouse</c:v>
                </c:pt>
                <c:pt idx="24">
                  <c:v>Walking</c:v>
                </c:pt>
                <c:pt idx="25">
                  <c:v>NOT retail</c:v>
                </c:pt>
                <c:pt idx="26">
                  <c:v>Lighting</c:v>
                </c:pt>
                <c:pt idx="27">
                  <c:v>Not park</c:v>
                </c:pt>
              </c:strCache>
            </c:strRef>
          </c:cat>
          <c:val>
            <c:numRef>
              <c:f>'Combined data (percentages)'!$I$2:$I$29</c:f>
              <c:numCache>
                <c:formatCode>0%</c:formatCode>
                <c:ptCount val="28"/>
                <c:pt idx="0">
                  <c:v>0.152439024390244</c:v>
                </c:pt>
                <c:pt idx="1">
                  <c:v>0.0609756097560976</c:v>
                </c:pt>
                <c:pt idx="2">
                  <c:v>0.0609756097560976</c:v>
                </c:pt>
                <c:pt idx="3">
                  <c:v>0.0853658536585366</c:v>
                </c:pt>
                <c:pt idx="4">
                  <c:v>0.0518292682926829</c:v>
                </c:pt>
                <c:pt idx="5">
                  <c:v>0.100609756097561</c:v>
                </c:pt>
                <c:pt idx="6">
                  <c:v>0.0640243902439024</c:v>
                </c:pt>
                <c:pt idx="7">
                  <c:v>0.0335365853658537</c:v>
                </c:pt>
                <c:pt idx="8">
                  <c:v>0.0335365853658537</c:v>
                </c:pt>
                <c:pt idx="9">
                  <c:v>0.0304878048780488</c:v>
                </c:pt>
                <c:pt idx="10">
                  <c:v>0.0274390243902439</c:v>
                </c:pt>
                <c:pt idx="11">
                  <c:v>0.0457317073170732</c:v>
                </c:pt>
                <c:pt idx="12">
                  <c:v>0.0182926829268293</c:v>
                </c:pt>
                <c:pt idx="13">
                  <c:v>0.0152439024390244</c:v>
                </c:pt>
                <c:pt idx="14">
                  <c:v>0.0609756097560976</c:v>
                </c:pt>
                <c:pt idx="15">
                  <c:v>0.0213414634146342</c:v>
                </c:pt>
                <c:pt idx="16">
                  <c:v>0.00609756097560976</c:v>
                </c:pt>
                <c:pt idx="17">
                  <c:v>0.0182926829268293</c:v>
                </c:pt>
                <c:pt idx="18">
                  <c:v>0.0152439024390244</c:v>
                </c:pt>
                <c:pt idx="19">
                  <c:v>0.0182926829268293</c:v>
                </c:pt>
                <c:pt idx="20">
                  <c:v>0.0121951219512195</c:v>
                </c:pt>
                <c:pt idx="21">
                  <c:v>0.0121951219512195</c:v>
                </c:pt>
                <c:pt idx="22">
                  <c:v>0.0182926829268293</c:v>
                </c:pt>
                <c:pt idx="23">
                  <c:v>0.024390243902439</c:v>
                </c:pt>
                <c:pt idx="24">
                  <c:v>0.0</c:v>
                </c:pt>
                <c:pt idx="25">
                  <c:v>0.00914634146341463</c:v>
                </c:pt>
                <c:pt idx="26">
                  <c:v>0.00304878048780488</c:v>
                </c:pt>
                <c:pt idx="27">
                  <c:v>0.0</c:v>
                </c:pt>
              </c:numCache>
            </c:numRef>
          </c:val>
        </c:ser>
        <c:ser>
          <c:idx val="2"/>
          <c:order val="2"/>
          <c:tx>
            <c:v>Non-LandLAB comments</c:v>
          </c:tx>
          <c:invertIfNegative val="0"/>
          <c:cat>
            <c:strRef>
              <c:f>'Combined data (percentages)'!$L$2:$L$29</c:f>
              <c:strCache>
                <c:ptCount val="2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  <c:pt idx="8">
                  <c:v>Market</c:v>
                </c:pt>
                <c:pt idx="9">
                  <c:v>Kids activity</c:v>
                </c:pt>
                <c:pt idx="10">
                  <c:v>Rest &amp; relax</c:v>
                </c:pt>
                <c:pt idx="11">
                  <c:v>Social Cap.</c:v>
                </c:pt>
                <c:pt idx="12">
                  <c:v>Food/orchard</c:v>
                </c:pt>
                <c:pt idx="13">
                  <c:v>Seating</c:v>
                </c:pt>
                <c:pt idx="14">
                  <c:v>Existing Strc.</c:v>
                </c:pt>
                <c:pt idx="15">
                  <c:v>TREES</c:v>
                </c:pt>
                <c:pt idx="16">
                  <c:v>Simplicity</c:v>
                </c:pt>
                <c:pt idx="17">
                  <c:v>Heritage/Maori</c:v>
                </c:pt>
                <c:pt idx="18">
                  <c:v>Toilet</c:v>
                </c:pt>
                <c:pt idx="19">
                  <c:v>Sustainability</c:v>
                </c:pt>
                <c:pt idx="20">
                  <c:v>CPTED - safety</c:v>
                </c:pt>
                <c:pt idx="21">
                  <c:v>Art</c:v>
                </c:pt>
                <c:pt idx="22">
                  <c:v>Café</c:v>
                </c:pt>
                <c:pt idx="23">
                  <c:v>Elevat'n/lighthouse</c:v>
                </c:pt>
                <c:pt idx="24">
                  <c:v>Walking</c:v>
                </c:pt>
                <c:pt idx="25">
                  <c:v>NOT retail</c:v>
                </c:pt>
                <c:pt idx="26">
                  <c:v>Lighting</c:v>
                </c:pt>
                <c:pt idx="27">
                  <c:v>Not park</c:v>
                </c:pt>
              </c:strCache>
            </c:strRef>
          </c:cat>
          <c:val>
            <c:numRef>
              <c:f>'Combined data (percentages)'!$N$2:$N$29</c:f>
              <c:numCache>
                <c:formatCode>0%</c:formatCode>
                <c:ptCount val="28"/>
                <c:pt idx="0">
                  <c:v>0.15819209039548</c:v>
                </c:pt>
                <c:pt idx="1">
                  <c:v>0.072316384180791</c:v>
                </c:pt>
                <c:pt idx="2">
                  <c:v>0.072316384180791</c:v>
                </c:pt>
                <c:pt idx="3">
                  <c:v>0.0587570621468927</c:v>
                </c:pt>
                <c:pt idx="4">
                  <c:v>0.0711864406779661</c:v>
                </c:pt>
                <c:pt idx="5">
                  <c:v>0.0485875706214689</c:v>
                </c:pt>
                <c:pt idx="6">
                  <c:v>0.0587570621468927</c:v>
                </c:pt>
                <c:pt idx="7">
                  <c:v>0.0621468926553672</c:v>
                </c:pt>
                <c:pt idx="8">
                  <c:v>0.0440677966101695</c:v>
                </c:pt>
                <c:pt idx="9">
                  <c:v>0.0451977401129943</c:v>
                </c:pt>
                <c:pt idx="10">
                  <c:v>0.0440677966101695</c:v>
                </c:pt>
                <c:pt idx="11">
                  <c:v>0.0372881355932203</c:v>
                </c:pt>
                <c:pt idx="12">
                  <c:v>0.0451977401129943</c:v>
                </c:pt>
                <c:pt idx="13">
                  <c:v>0.0293785310734463</c:v>
                </c:pt>
                <c:pt idx="14">
                  <c:v>0.0112994350282486</c:v>
                </c:pt>
                <c:pt idx="15">
                  <c:v>0.0259887005649718</c:v>
                </c:pt>
                <c:pt idx="16">
                  <c:v>0.0305084745762712</c:v>
                </c:pt>
                <c:pt idx="17">
                  <c:v>0.0203389830508474</c:v>
                </c:pt>
                <c:pt idx="18">
                  <c:v>0.0124293785310734</c:v>
                </c:pt>
                <c:pt idx="19">
                  <c:v>0.00903954802259887</c:v>
                </c:pt>
                <c:pt idx="20">
                  <c:v>0.0101694915254237</c:v>
                </c:pt>
                <c:pt idx="21">
                  <c:v>0.0101694915254237</c:v>
                </c:pt>
                <c:pt idx="22">
                  <c:v>0.00451977401129943</c:v>
                </c:pt>
                <c:pt idx="23">
                  <c:v>0.00225988700564972</c:v>
                </c:pt>
                <c:pt idx="24">
                  <c:v>0.00903954802259887</c:v>
                </c:pt>
                <c:pt idx="25">
                  <c:v>0.00564971751412429</c:v>
                </c:pt>
                <c:pt idx="26">
                  <c:v>0.00112994350282486</c:v>
                </c:pt>
                <c:pt idx="27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9073832"/>
        <c:axId val="2135800568"/>
      </c:barChart>
      <c:catAx>
        <c:axId val="2109073832"/>
        <c:scaling>
          <c:orientation val="minMax"/>
        </c:scaling>
        <c:delete val="0"/>
        <c:axPos val="l"/>
        <c:majorTickMark val="out"/>
        <c:minorTickMark val="none"/>
        <c:tickLblPos val="nextTo"/>
        <c:crossAx val="2135800568"/>
        <c:crosses val="autoZero"/>
        <c:auto val="1"/>
        <c:lblAlgn val="ctr"/>
        <c:lblOffset val="100"/>
        <c:tickLblSkip val="1"/>
        <c:noMultiLvlLbl val="0"/>
      </c:catAx>
      <c:valAx>
        <c:axId val="2135800568"/>
        <c:scaling>
          <c:orientation val="minMax"/>
          <c:max val="0.2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109073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8029243546049"/>
          <c:y val="0.283010702750628"/>
          <c:w val="0.0945080698867865"/>
          <c:h val="0.27758878498096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NZ"/>
              <a:t>Combined graph</a:t>
            </a:r>
            <a:r>
              <a:rPr lang="en-NZ" baseline="0"/>
              <a:t> of comments</a:t>
            </a:r>
            <a:endParaRPr lang="en-NZ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All comments</c:v>
          </c:tx>
          <c:invertIfNegative val="0"/>
          <c:cat>
            <c:strRef>
              <c:f>'Combined data (percentages)'!$L$2:$L$9</c:f>
              <c:strCache>
                <c:ptCount val="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</c:strCache>
            </c:strRef>
          </c:cat>
          <c:val>
            <c:numRef>
              <c:f>'Combined data (percentages)'!$D$2:$D$9</c:f>
              <c:numCache>
                <c:formatCode>0%</c:formatCode>
                <c:ptCount val="8"/>
                <c:pt idx="0">
                  <c:v>0.156636438582028</c:v>
                </c:pt>
                <c:pt idx="1">
                  <c:v>0.0692497938994229</c:v>
                </c:pt>
                <c:pt idx="2">
                  <c:v>0.0692497938994229</c:v>
                </c:pt>
                <c:pt idx="3">
                  <c:v>0.0659521846661171</c:v>
                </c:pt>
                <c:pt idx="4">
                  <c:v>0.0659521846661171</c:v>
                </c:pt>
                <c:pt idx="5">
                  <c:v>0.0626545754328112</c:v>
                </c:pt>
                <c:pt idx="6">
                  <c:v>0.0601813685078318</c:v>
                </c:pt>
                <c:pt idx="7">
                  <c:v>0.0544105523495466</c:v>
                </c:pt>
              </c:numCache>
            </c:numRef>
          </c:val>
        </c:ser>
        <c:ser>
          <c:idx val="1"/>
          <c:order val="1"/>
          <c:tx>
            <c:v>LandLAB comments</c:v>
          </c:tx>
          <c:invertIfNegative val="0"/>
          <c:cat>
            <c:strRef>
              <c:f>'Combined data (percentages)'!$L$2:$L$9</c:f>
              <c:strCache>
                <c:ptCount val="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</c:strCache>
            </c:strRef>
          </c:cat>
          <c:val>
            <c:numRef>
              <c:f>'Combined data (percentages)'!$I$2:$I$9</c:f>
              <c:numCache>
                <c:formatCode>0%</c:formatCode>
                <c:ptCount val="8"/>
                <c:pt idx="0">
                  <c:v>0.152439024390244</c:v>
                </c:pt>
                <c:pt idx="1">
                  <c:v>0.0609756097560976</c:v>
                </c:pt>
                <c:pt idx="2">
                  <c:v>0.0609756097560976</c:v>
                </c:pt>
                <c:pt idx="3">
                  <c:v>0.0853658536585366</c:v>
                </c:pt>
                <c:pt idx="4">
                  <c:v>0.0518292682926829</c:v>
                </c:pt>
                <c:pt idx="5">
                  <c:v>0.100609756097561</c:v>
                </c:pt>
                <c:pt idx="6">
                  <c:v>0.0640243902439024</c:v>
                </c:pt>
                <c:pt idx="7">
                  <c:v>0.0335365853658537</c:v>
                </c:pt>
              </c:numCache>
            </c:numRef>
          </c:val>
        </c:ser>
        <c:ser>
          <c:idx val="2"/>
          <c:order val="2"/>
          <c:tx>
            <c:v>Non-LandLAB comments</c:v>
          </c:tx>
          <c:invertIfNegative val="0"/>
          <c:cat>
            <c:strRef>
              <c:f>'Combined data (percentages)'!$L$2:$L$9</c:f>
              <c:strCache>
                <c:ptCount val="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</c:strCache>
            </c:strRef>
          </c:cat>
          <c:val>
            <c:numRef>
              <c:f>'Combined data (percentages)'!$N$2:$N$9</c:f>
              <c:numCache>
                <c:formatCode>0%</c:formatCode>
                <c:ptCount val="8"/>
                <c:pt idx="0">
                  <c:v>0.15819209039548</c:v>
                </c:pt>
                <c:pt idx="1">
                  <c:v>0.072316384180791</c:v>
                </c:pt>
                <c:pt idx="2">
                  <c:v>0.072316384180791</c:v>
                </c:pt>
                <c:pt idx="3">
                  <c:v>0.0587570621468927</c:v>
                </c:pt>
                <c:pt idx="4">
                  <c:v>0.0711864406779661</c:v>
                </c:pt>
                <c:pt idx="5">
                  <c:v>0.0485875706214689</c:v>
                </c:pt>
                <c:pt idx="6">
                  <c:v>0.0587570621468927</c:v>
                </c:pt>
                <c:pt idx="7">
                  <c:v>0.0621468926553672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9217448"/>
        <c:axId val="2106963416"/>
      </c:barChart>
      <c:catAx>
        <c:axId val="2109217448"/>
        <c:scaling>
          <c:orientation val="minMax"/>
        </c:scaling>
        <c:delete val="0"/>
        <c:axPos val="l"/>
        <c:majorTickMark val="out"/>
        <c:minorTickMark val="none"/>
        <c:tickLblPos val="nextTo"/>
        <c:crossAx val="2106963416"/>
        <c:crosses val="autoZero"/>
        <c:auto val="1"/>
        <c:lblAlgn val="ctr"/>
        <c:lblOffset val="100"/>
        <c:noMultiLvlLbl val="0"/>
      </c:catAx>
      <c:valAx>
        <c:axId val="2106963416"/>
        <c:scaling>
          <c:orientation val="minMax"/>
          <c:max val="0.2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109217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8029243546049"/>
          <c:y val="0.283010702750628"/>
          <c:w val="0.0945080698867865"/>
          <c:h val="0.277588784980966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NZ"/>
              <a:t>Combined graph</a:t>
            </a:r>
            <a:r>
              <a:rPr lang="en-NZ" baseline="0"/>
              <a:t> of comments</a:t>
            </a:r>
            <a:endParaRPr lang="en-N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5171478565179"/>
          <c:y val="0.0136628852944899"/>
          <c:w val="0.620134733158355"/>
          <c:h val="0.839163843772464"/>
        </c:manualLayout>
      </c:layout>
      <c:barChart>
        <c:barDir val="bar"/>
        <c:grouping val="clustered"/>
        <c:varyColors val="0"/>
        <c:ser>
          <c:idx val="0"/>
          <c:order val="0"/>
          <c:tx>
            <c:v>All comments</c:v>
          </c:tx>
          <c:invertIfNegative val="0"/>
          <c:cat>
            <c:strRef>
              <c:f>'Combined data (percentages)'!$L$2:$L$29</c:f>
              <c:strCache>
                <c:ptCount val="2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  <c:pt idx="8">
                  <c:v>Market</c:v>
                </c:pt>
                <c:pt idx="9">
                  <c:v>Kids activity</c:v>
                </c:pt>
                <c:pt idx="10">
                  <c:v>Rest &amp; relax</c:v>
                </c:pt>
                <c:pt idx="11">
                  <c:v>Social Cap.</c:v>
                </c:pt>
                <c:pt idx="12">
                  <c:v>Food/orchard</c:v>
                </c:pt>
                <c:pt idx="13">
                  <c:v>Seating</c:v>
                </c:pt>
                <c:pt idx="14">
                  <c:v>Existing Strc.</c:v>
                </c:pt>
                <c:pt idx="15">
                  <c:v>TREES</c:v>
                </c:pt>
                <c:pt idx="16">
                  <c:v>Simplicity</c:v>
                </c:pt>
                <c:pt idx="17">
                  <c:v>Heritage/Maori</c:v>
                </c:pt>
                <c:pt idx="18">
                  <c:v>Toilet</c:v>
                </c:pt>
                <c:pt idx="19">
                  <c:v>Sustainability</c:v>
                </c:pt>
                <c:pt idx="20">
                  <c:v>CPTED - safety</c:v>
                </c:pt>
                <c:pt idx="21">
                  <c:v>Art</c:v>
                </c:pt>
                <c:pt idx="22">
                  <c:v>Café</c:v>
                </c:pt>
                <c:pt idx="23">
                  <c:v>Elevat'n/lighthouse</c:v>
                </c:pt>
                <c:pt idx="24">
                  <c:v>Walking</c:v>
                </c:pt>
                <c:pt idx="25">
                  <c:v>NOT retail</c:v>
                </c:pt>
                <c:pt idx="26">
                  <c:v>Lighting</c:v>
                </c:pt>
                <c:pt idx="27">
                  <c:v>Not park</c:v>
                </c:pt>
              </c:strCache>
            </c:strRef>
          </c:cat>
          <c:val>
            <c:numRef>
              <c:f>'Combined data (percentages)'!$D$2:$D$29</c:f>
              <c:numCache>
                <c:formatCode>0%</c:formatCode>
                <c:ptCount val="28"/>
                <c:pt idx="0">
                  <c:v>0.156636438582028</c:v>
                </c:pt>
                <c:pt idx="1">
                  <c:v>0.0692497938994229</c:v>
                </c:pt>
                <c:pt idx="2">
                  <c:v>0.0692497938994229</c:v>
                </c:pt>
                <c:pt idx="3">
                  <c:v>0.0659521846661171</c:v>
                </c:pt>
                <c:pt idx="4">
                  <c:v>0.0659521846661171</c:v>
                </c:pt>
                <c:pt idx="5">
                  <c:v>0.0626545754328112</c:v>
                </c:pt>
                <c:pt idx="6">
                  <c:v>0.0601813685078318</c:v>
                </c:pt>
                <c:pt idx="7">
                  <c:v>0.0544105523495466</c:v>
                </c:pt>
                <c:pt idx="8">
                  <c:v>0.0412201154163232</c:v>
                </c:pt>
                <c:pt idx="9">
                  <c:v>0.0412201154163232</c:v>
                </c:pt>
                <c:pt idx="10">
                  <c:v>0.0395713107996702</c:v>
                </c:pt>
                <c:pt idx="11">
                  <c:v>0.0395713107996702</c:v>
                </c:pt>
                <c:pt idx="12">
                  <c:v>0.0379225061830173</c:v>
                </c:pt>
                <c:pt idx="13">
                  <c:v>0.0255564715581204</c:v>
                </c:pt>
                <c:pt idx="14">
                  <c:v>0.0247320692497939</c:v>
                </c:pt>
                <c:pt idx="15">
                  <c:v>0.0247320692497939</c:v>
                </c:pt>
                <c:pt idx="16">
                  <c:v>0.0239076669414674</c:v>
                </c:pt>
                <c:pt idx="17">
                  <c:v>0.0197856553998351</c:v>
                </c:pt>
                <c:pt idx="18">
                  <c:v>0.0131904369332234</c:v>
                </c:pt>
                <c:pt idx="19">
                  <c:v>0.0115416323165705</c:v>
                </c:pt>
                <c:pt idx="20">
                  <c:v>0.010717230008244</c:v>
                </c:pt>
                <c:pt idx="21">
                  <c:v>0.010717230008244</c:v>
                </c:pt>
                <c:pt idx="22">
                  <c:v>0.00824402308326463</c:v>
                </c:pt>
                <c:pt idx="23">
                  <c:v>0.00824402308326463</c:v>
                </c:pt>
                <c:pt idx="24">
                  <c:v>0.00659521846661171</c:v>
                </c:pt>
                <c:pt idx="25">
                  <c:v>0.00659521846661171</c:v>
                </c:pt>
                <c:pt idx="26">
                  <c:v>0.00164880461665293</c:v>
                </c:pt>
                <c:pt idx="27">
                  <c:v>0.0</c:v>
                </c:pt>
              </c:numCache>
            </c:numRef>
          </c:val>
        </c:ser>
        <c:ser>
          <c:idx val="1"/>
          <c:order val="1"/>
          <c:tx>
            <c:v>LandLAB comments</c:v>
          </c:tx>
          <c:invertIfNegative val="0"/>
          <c:cat>
            <c:strRef>
              <c:f>'Combined data (percentages)'!$L$2:$L$29</c:f>
              <c:strCache>
                <c:ptCount val="2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  <c:pt idx="8">
                  <c:v>Market</c:v>
                </c:pt>
                <c:pt idx="9">
                  <c:v>Kids activity</c:v>
                </c:pt>
                <c:pt idx="10">
                  <c:v>Rest &amp; relax</c:v>
                </c:pt>
                <c:pt idx="11">
                  <c:v>Social Cap.</c:v>
                </c:pt>
                <c:pt idx="12">
                  <c:v>Food/orchard</c:v>
                </c:pt>
                <c:pt idx="13">
                  <c:v>Seating</c:v>
                </c:pt>
                <c:pt idx="14">
                  <c:v>Existing Strc.</c:v>
                </c:pt>
                <c:pt idx="15">
                  <c:v>TREES</c:v>
                </c:pt>
                <c:pt idx="16">
                  <c:v>Simplicity</c:v>
                </c:pt>
                <c:pt idx="17">
                  <c:v>Heritage/Maori</c:v>
                </c:pt>
                <c:pt idx="18">
                  <c:v>Toilet</c:v>
                </c:pt>
                <c:pt idx="19">
                  <c:v>Sustainability</c:v>
                </c:pt>
                <c:pt idx="20">
                  <c:v>CPTED - safety</c:v>
                </c:pt>
                <c:pt idx="21">
                  <c:v>Art</c:v>
                </c:pt>
                <c:pt idx="22">
                  <c:v>Café</c:v>
                </c:pt>
                <c:pt idx="23">
                  <c:v>Elevat'n/lighthouse</c:v>
                </c:pt>
                <c:pt idx="24">
                  <c:v>Walking</c:v>
                </c:pt>
                <c:pt idx="25">
                  <c:v>NOT retail</c:v>
                </c:pt>
                <c:pt idx="26">
                  <c:v>Lighting</c:v>
                </c:pt>
                <c:pt idx="27">
                  <c:v>Not park</c:v>
                </c:pt>
              </c:strCache>
            </c:strRef>
          </c:cat>
          <c:val>
            <c:numRef>
              <c:f>'Combined data (percentages)'!$I$2:$I$29</c:f>
              <c:numCache>
                <c:formatCode>0%</c:formatCode>
                <c:ptCount val="28"/>
                <c:pt idx="0">
                  <c:v>0.152439024390244</c:v>
                </c:pt>
                <c:pt idx="1">
                  <c:v>0.0609756097560976</c:v>
                </c:pt>
                <c:pt idx="2">
                  <c:v>0.0609756097560976</c:v>
                </c:pt>
                <c:pt idx="3">
                  <c:v>0.0853658536585366</c:v>
                </c:pt>
                <c:pt idx="4">
                  <c:v>0.0518292682926829</c:v>
                </c:pt>
                <c:pt idx="5">
                  <c:v>0.100609756097561</c:v>
                </c:pt>
                <c:pt idx="6">
                  <c:v>0.0640243902439024</c:v>
                </c:pt>
                <c:pt idx="7">
                  <c:v>0.0335365853658537</c:v>
                </c:pt>
                <c:pt idx="8">
                  <c:v>0.0335365853658537</c:v>
                </c:pt>
                <c:pt idx="9">
                  <c:v>0.0304878048780488</c:v>
                </c:pt>
                <c:pt idx="10">
                  <c:v>0.0274390243902439</c:v>
                </c:pt>
                <c:pt idx="11">
                  <c:v>0.0457317073170732</c:v>
                </c:pt>
                <c:pt idx="12">
                  <c:v>0.0182926829268293</c:v>
                </c:pt>
                <c:pt idx="13">
                  <c:v>0.0152439024390244</c:v>
                </c:pt>
                <c:pt idx="14">
                  <c:v>0.0609756097560976</c:v>
                </c:pt>
                <c:pt idx="15">
                  <c:v>0.0213414634146342</c:v>
                </c:pt>
                <c:pt idx="16">
                  <c:v>0.00609756097560976</c:v>
                </c:pt>
                <c:pt idx="17">
                  <c:v>0.0182926829268293</c:v>
                </c:pt>
                <c:pt idx="18">
                  <c:v>0.0152439024390244</c:v>
                </c:pt>
                <c:pt idx="19">
                  <c:v>0.0182926829268293</c:v>
                </c:pt>
                <c:pt idx="20">
                  <c:v>0.0121951219512195</c:v>
                </c:pt>
                <c:pt idx="21">
                  <c:v>0.0121951219512195</c:v>
                </c:pt>
                <c:pt idx="22">
                  <c:v>0.0182926829268293</c:v>
                </c:pt>
                <c:pt idx="23">
                  <c:v>0.024390243902439</c:v>
                </c:pt>
                <c:pt idx="24">
                  <c:v>0.0</c:v>
                </c:pt>
                <c:pt idx="25">
                  <c:v>0.00914634146341463</c:v>
                </c:pt>
                <c:pt idx="26">
                  <c:v>0.00304878048780488</c:v>
                </c:pt>
                <c:pt idx="27">
                  <c:v>0.0</c:v>
                </c:pt>
              </c:numCache>
            </c:numRef>
          </c:val>
        </c:ser>
        <c:ser>
          <c:idx val="2"/>
          <c:order val="2"/>
          <c:tx>
            <c:v>Non-LandLAB comments</c:v>
          </c:tx>
          <c:invertIfNegative val="0"/>
          <c:cat>
            <c:strRef>
              <c:f>'Combined data (percentages)'!$L$2:$L$29</c:f>
              <c:strCache>
                <c:ptCount val="2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  <c:pt idx="8">
                  <c:v>Market</c:v>
                </c:pt>
                <c:pt idx="9">
                  <c:v>Kids activity</c:v>
                </c:pt>
                <c:pt idx="10">
                  <c:v>Rest &amp; relax</c:v>
                </c:pt>
                <c:pt idx="11">
                  <c:v>Social Cap.</c:v>
                </c:pt>
                <c:pt idx="12">
                  <c:v>Food/orchard</c:v>
                </c:pt>
                <c:pt idx="13">
                  <c:v>Seating</c:v>
                </c:pt>
                <c:pt idx="14">
                  <c:v>Existing Strc.</c:v>
                </c:pt>
                <c:pt idx="15">
                  <c:v>TREES</c:v>
                </c:pt>
                <c:pt idx="16">
                  <c:v>Simplicity</c:v>
                </c:pt>
                <c:pt idx="17">
                  <c:v>Heritage/Maori</c:v>
                </c:pt>
                <c:pt idx="18">
                  <c:v>Toilet</c:v>
                </c:pt>
                <c:pt idx="19">
                  <c:v>Sustainability</c:v>
                </c:pt>
                <c:pt idx="20">
                  <c:v>CPTED - safety</c:v>
                </c:pt>
                <c:pt idx="21">
                  <c:v>Art</c:v>
                </c:pt>
                <c:pt idx="22">
                  <c:v>Café</c:v>
                </c:pt>
                <c:pt idx="23">
                  <c:v>Elevat'n/lighthouse</c:v>
                </c:pt>
                <c:pt idx="24">
                  <c:v>Walking</c:v>
                </c:pt>
                <c:pt idx="25">
                  <c:v>NOT retail</c:v>
                </c:pt>
                <c:pt idx="26">
                  <c:v>Lighting</c:v>
                </c:pt>
                <c:pt idx="27">
                  <c:v>Not park</c:v>
                </c:pt>
              </c:strCache>
            </c:strRef>
          </c:cat>
          <c:val>
            <c:numRef>
              <c:f>'Combined data (percentages)'!$N$2:$N$29</c:f>
              <c:numCache>
                <c:formatCode>0%</c:formatCode>
                <c:ptCount val="28"/>
                <c:pt idx="0">
                  <c:v>0.15819209039548</c:v>
                </c:pt>
                <c:pt idx="1">
                  <c:v>0.072316384180791</c:v>
                </c:pt>
                <c:pt idx="2">
                  <c:v>0.072316384180791</c:v>
                </c:pt>
                <c:pt idx="3">
                  <c:v>0.0587570621468927</c:v>
                </c:pt>
                <c:pt idx="4">
                  <c:v>0.0711864406779661</c:v>
                </c:pt>
                <c:pt idx="5">
                  <c:v>0.0485875706214689</c:v>
                </c:pt>
                <c:pt idx="6">
                  <c:v>0.0587570621468927</c:v>
                </c:pt>
                <c:pt idx="7">
                  <c:v>0.0621468926553672</c:v>
                </c:pt>
                <c:pt idx="8">
                  <c:v>0.0440677966101695</c:v>
                </c:pt>
                <c:pt idx="9">
                  <c:v>0.0451977401129943</c:v>
                </c:pt>
                <c:pt idx="10">
                  <c:v>0.0440677966101695</c:v>
                </c:pt>
                <c:pt idx="11">
                  <c:v>0.0372881355932203</c:v>
                </c:pt>
                <c:pt idx="12">
                  <c:v>0.0451977401129943</c:v>
                </c:pt>
                <c:pt idx="13">
                  <c:v>0.0293785310734463</c:v>
                </c:pt>
                <c:pt idx="14">
                  <c:v>0.0112994350282486</c:v>
                </c:pt>
                <c:pt idx="15">
                  <c:v>0.0259887005649718</c:v>
                </c:pt>
                <c:pt idx="16">
                  <c:v>0.0305084745762712</c:v>
                </c:pt>
                <c:pt idx="17">
                  <c:v>0.0203389830508474</c:v>
                </c:pt>
                <c:pt idx="18">
                  <c:v>0.0124293785310734</c:v>
                </c:pt>
                <c:pt idx="19">
                  <c:v>0.00903954802259887</c:v>
                </c:pt>
                <c:pt idx="20">
                  <c:v>0.0101694915254237</c:v>
                </c:pt>
                <c:pt idx="21">
                  <c:v>0.0101694915254237</c:v>
                </c:pt>
                <c:pt idx="22">
                  <c:v>0.00451977401129943</c:v>
                </c:pt>
                <c:pt idx="23">
                  <c:v>0.00225988700564972</c:v>
                </c:pt>
                <c:pt idx="24">
                  <c:v>0.00903954802259887</c:v>
                </c:pt>
                <c:pt idx="25">
                  <c:v>0.00564971751412429</c:v>
                </c:pt>
                <c:pt idx="26">
                  <c:v>0.00112994350282486</c:v>
                </c:pt>
                <c:pt idx="27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2254040"/>
        <c:axId val="2107550024"/>
      </c:barChart>
      <c:catAx>
        <c:axId val="2112254040"/>
        <c:scaling>
          <c:orientation val="minMax"/>
        </c:scaling>
        <c:delete val="0"/>
        <c:axPos val="l"/>
        <c:majorTickMark val="out"/>
        <c:minorTickMark val="none"/>
        <c:tickLblPos val="nextTo"/>
        <c:crossAx val="2107550024"/>
        <c:crosses val="autoZero"/>
        <c:auto val="1"/>
        <c:lblAlgn val="ctr"/>
        <c:lblOffset val="100"/>
        <c:tickLblSkip val="1"/>
        <c:noMultiLvlLbl val="0"/>
      </c:catAx>
      <c:valAx>
        <c:axId val="2107550024"/>
        <c:scaling>
          <c:orientation val="minMax"/>
          <c:max val="0.2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112254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8029243546049"/>
          <c:y val="0.283010702750628"/>
          <c:w val="0.0945080698867865"/>
          <c:h val="0.27758878498096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NZ"/>
              <a:t>Combined graph</a:t>
            </a:r>
            <a:r>
              <a:rPr lang="en-NZ" baseline="0"/>
              <a:t> of comments</a:t>
            </a:r>
            <a:endParaRPr lang="en-N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3983595800525"/>
          <c:y val="0.0309444809261123"/>
          <c:w val="0.587243486925245"/>
          <c:h val="0.811920910533294"/>
        </c:manualLayout>
      </c:layout>
      <c:barChart>
        <c:barDir val="bar"/>
        <c:grouping val="clustered"/>
        <c:varyColors val="0"/>
        <c:ser>
          <c:idx val="0"/>
          <c:order val="0"/>
          <c:tx>
            <c:v>All comments</c:v>
          </c:tx>
          <c:invertIfNegative val="0"/>
          <c:cat>
            <c:strRef>
              <c:f>'Combined data (percentages)'!$L$2:$L$29</c:f>
              <c:strCache>
                <c:ptCount val="2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  <c:pt idx="8">
                  <c:v>Market</c:v>
                </c:pt>
                <c:pt idx="9">
                  <c:v>Kids activity</c:v>
                </c:pt>
                <c:pt idx="10">
                  <c:v>Rest &amp; relax</c:v>
                </c:pt>
                <c:pt idx="11">
                  <c:v>Social Cap.</c:v>
                </c:pt>
                <c:pt idx="12">
                  <c:v>Food/orchard</c:v>
                </c:pt>
                <c:pt idx="13">
                  <c:v>Seating</c:v>
                </c:pt>
                <c:pt idx="14">
                  <c:v>Existing Strc.</c:v>
                </c:pt>
                <c:pt idx="15">
                  <c:v>TREES</c:v>
                </c:pt>
                <c:pt idx="16">
                  <c:v>Simplicity</c:v>
                </c:pt>
                <c:pt idx="17">
                  <c:v>Heritage/Maori</c:v>
                </c:pt>
                <c:pt idx="18">
                  <c:v>Toilet</c:v>
                </c:pt>
                <c:pt idx="19">
                  <c:v>Sustainability</c:v>
                </c:pt>
                <c:pt idx="20">
                  <c:v>CPTED - safety</c:v>
                </c:pt>
                <c:pt idx="21">
                  <c:v>Art</c:v>
                </c:pt>
                <c:pt idx="22">
                  <c:v>Café</c:v>
                </c:pt>
                <c:pt idx="23">
                  <c:v>Elevat'n/lighthouse</c:v>
                </c:pt>
                <c:pt idx="24">
                  <c:v>Walking</c:v>
                </c:pt>
                <c:pt idx="25">
                  <c:v>NOT retail</c:v>
                </c:pt>
                <c:pt idx="26">
                  <c:v>Lighting</c:v>
                </c:pt>
                <c:pt idx="27">
                  <c:v>Not park</c:v>
                </c:pt>
              </c:strCache>
            </c:strRef>
          </c:cat>
          <c:val>
            <c:numRef>
              <c:f>'Combined data (percentages)'!$D$2:$D$29</c:f>
              <c:numCache>
                <c:formatCode>0%</c:formatCode>
                <c:ptCount val="28"/>
                <c:pt idx="0">
                  <c:v>0.156636438582028</c:v>
                </c:pt>
                <c:pt idx="1">
                  <c:v>0.0692497938994229</c:v>
                </c:pt>
                <c:pt idx="2">
                  <c:v>0.0692497938994229</c:v>
                </c:pt>
                <c:pt idx="3">
                  <c:v>0.0659521846661171</c:v>
                </c:pt>
                <c:pt idx="4">
                  <c:v>0.0659521846661171</c:v>
                </c:pt>
                <c:pt idx="5">
                  <c:v>0.0626545754328112</c:v>
                </c:pt>
                <c:pt idx="6">
                  <c:v>0.0601813685078318</c:v>
                </c:pt>
                <c:pt idx="7">
                  <c:v>0.0544105523495466</c:v>
                </c:pt>
                <c:pt idx="8">
                  <c:v>0.0412201154163232</c:v>
                </c:pt>
                <c:pt idx="9">
                  <c:v>0.0412201154163232</c:v>
                </c:pt>
                <c:pt idx="10">
                  <c:v>0.0395713107996702</c:v>
                </c:pt>
                <c:pt idx="11">
                  <c:v>0.0395713107996702</c:v>
                </c:pt>
                <c:pt idx="12">
                  <c:v>0.0379225061830173</c:v>
                </c:pt>
                <c:pt idx="13">
                  <c:v>0.0255564715581204</c:v>
                </c:pt>
                <c:pt idx="14">
                  <c:v>0.0247320692497939</c:v>
                </c:pt>
                <c:pt idx="15">
                  <c:v>0.0247320692497939</c:v>
                </c:pt>
                <c:pt idx="16">
                  <c:v>0.0239076669414674</c:v>
                </c:pt>
                <c:pt idx="17">
                  <c:v>0.0197856553998351</c:v>
                </c:pt>
                <c:pt idx="18">
                  <c:v>0.0131904369332234</c:v>
                </c:pt>
                <c:pt idx="19">
                  <c:v>0.0115416323165705</c:v>
                </c:pt>
                <c:pt idx="20">
                  <c:v>0.010717230008244</c:v>
                </c:pt>
                <c:pt idx="21">
                  <c:v>0.010717230008244</c:v>
                </c:pt>
                <c:pt idx="22">
                  <c:v>0.00824402308326463</c:v>
                </c:pt>
                <c:pt idx="23">
                  <c:v>0.00824402308326463</c:v>
                </c:pt>
                <c:pt idx="24">
                  <c:v>0.00659521846661171</c:v>
                </c:pt>
                <c:pt idx="25">
                  <c:v>0.00659521846661171</c:v>
                </c:pt>
                <c:pt idx="26">
                  <c:v>0.00164880461665293</c:v>
                </c:pt>
                <c:pt idx="27">
                  <c:v>0.0</c:v>
                </c:pt>
              </c:numCache>
            </c:numRef>
          </c:val>
        </c:ser>
        <c:ser>
          <c:idx val="1"/>
          <c:order val="1"/>
          <c:tx>
            <c:v>LandLAB comments</c:v>
          </c:tx>
          <c:invertIfNegative val="0"/>
          <c:cat>
            <c:strRef>
              <c:f>'Combined data (percentages)'!$L$2:$L$29</c:f>
              <c:strCache>
                <c:ptCount val="2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  <c:pt idx="8">
                  <c:v>Market</c:v>
                </c:pt>
                <c:pt idx="9">
                  <c:v>Kids activity</c:v>
                </c:pt>
                <c:pt idx="10">
                  <c:v>Rest &amp; relax</c:v>
                </c:pt>
                <c:pt idx="11">
                  <c:v>Social Cap.</c:v>
                </c:pt>
                <c:pt idx="12">
                  <c:v>Food/orchard</c:v>
                </c:pt>
                <c:pt idx="13">
                  <c:v>Seating</c:v>
                </c:pt>
                <c:pt idx="14">
                  <c:v>Existing Strc.</c:v>
                </c:pt>
                <c:pt idx="15">
                  <c:v>TREES</c:v>
                </c:pt>
                <c:pt idx="16">
                  <c:v>Simplicity</c:v>
                </c:pt>
                <c:pt idx="17">
                  <c:v>Heritage/Maori</c:v>
                </c:pt>
                <c:pt idx="18">
                  <c:v>Toilet</c:v>
                </c:pt>
                <c:pt idx="19">
                  <c:v>Sustainability</c:v>
                </c:pt>
                <c:pt idx="20">
                  <c:v>CPTED - safety</c:v>
                </c:pt>
                <c:pt idx="21">
                  <c:v>Art</c:v>
                </c:pt>
                <c:pt idx="22">
                  <c:v>Café</c:v>
                </c:pt>
                <c:pt idx="23">
                  <c:v>Elevat'n/lighthouse</c:v>
                </c:pt>
                <c:pt idx="24">
                  <c:v>Walking</c:v>
                </c:pt>
                <c:pt idx="25">
                  <c:v>NOT retail</c:v>
                </c:pt>
                <c:pt idx="26">
                  <c:v>Lighting</c:v>
                </c:pt>
                <c:pt idx="27">
                  <c:v>Not park</c:v>
                </c:pt>
              </c:strCache>
            </c:strRef>
          </c:cat>
          <c:val>
            <c:numRef>
              <c:f>'Combined data (percentages)'!$I$2:$I$29</c:f>
              <c:numCache>
                <c:formatCode>0%</c:formatCode>
                <c:ptCount val="28"/>
                <c:pt idx="0">
                  <c:v>0.152439024390244</c:v>
                </c:pt>
                <c:pt idx="1">
                  <c:v>0.0609756097560976</c:v>
                </c:pt>
                <c:pt idx="2">
                  <c:v>0.0609756097560976</c:v>
                </c:pt>
                <c:pt idx="3">
                  <c:v>0.0853658536585366</c:v>
                </c:pt>
                <c:pt idx="4">
                  <c:v>0.0518292682926829</c:v>
                </c:pt>
                <c:pt idx="5">
                  <c:v>0.100609756097561</c:v>
                </c:pt>
                <c:pt idx="6">
                  <c:v>0.0640243902439024</c:v>
                </c:pt>
                <c:pt idx="7">
                  <c:v>0.0335365853658537</c:v>
                </c:pt>
                <c:pt idx="8">
                  <c:v>0.0335365853658537</c:v>
                </c:pt>
                <c:pt idx="9">
                  <c:v>0.0304878048780488</c:v>
                </c:pt>
                <c:pt idx="10">
                  <c:v>0.0274390243902439</c:v>
                </c:pt>
                <c:pt idx="11">
                  <c:v>0.0457317073170732</c:v>
                </c:pt>
                <c:pt idx="12">
                  <c:v>0.0182926829268293</c:v>
                </c:pt>
                <c:pt idx="13">
                  <c:v>0.0152439024390244</c:v>
                </c:pt>
                <c:pt idx="14">
                  <c:v>0.0609756097560976</c:v>
                </c:pt>
                <c:pt idx="15">
                  <c:v>0.0213414634146342</c:v>
                </c:pt>
                <c:pt idx="16">
                  <c:v>0.00609756097560976</c:v>
                </c:pt>
                <c:pt idx="17">
                  <c:v>0.0182926829268293</c:v>
                </c:pt>
                <c:pt idx="18">
                  <c:v>0.0152439024390244</c:v>
                </c:pt>
                <c:pt idx="19">
                  <c:v>0.0182926829268293</c:v>
                </c:pt>
                <c:pt idx="20">
                  <c:v>0.0121951219512195</c:v>
                </c:pt>
                <c:pt idx="21">
                  <c:v>0.0121951219512195</c:v>
                </c:pt>
                <c:pt idx="22">
                  <c:v>0.0182926829268293</c:v>
                </c:pt>
                <c:pt idx="23">
                  <c:v>0.024390243902439</c:v>
                </c:pt>
                <c:pt idx="24">
                  <c:v>0.0</c:v>
                </c:pt>
                <c:pt idx="25">
                  <c:v>0.00914634146341463</c:v>
                </c:pt>
                <c:pt idx="26">
                  <c:v>0.00304878048780488</c:v>
                </c:pt>
                <c:pt idx="27">
                  <c:v>0.0</c:v>
                </c:pt>
              </c:numCache>
            </c:numRef>
          </c:val>
        </c:ser>
        <c:ser>
          <c:idx val="2"/>
          <c:order val="2"/>
          <c:tx>
            <c:v>Non-LandLAB comments</c:v>
          </c:tx>
          <c:invertIfNegative val="0"/>
          <c:cat>
            <c:strRef>
              <c:f>'Combined data (percentages)'!$L$2:$L$29</c:f>
              <c:strCache>
                <c:ptCount val="28"/>
                <c:pt idx="0">
                  <c:v>Green space</c:v>
                </c:pt>
                <c:pt idx="1">
                  <c:v>Open space</c:v>
                </c:pt>
                <c:pt idx="2">
                  <c:v>Water feature</c:v>
                </c:pt>
                <c:pt idx="3">
                  <c:v>Flexibility</c:v>
                </c:pt>
                <c:pt idx="4">
                  <c:v>Events/Performance space</c:v>
                </c:pt>
                <c:pt idx="5">
                  <c:v>Shelter</c:v>
                </c:pt>
                <c:pt idx="6">
                  <c:v>Inclusive</c:v>
                </c:pt>
                <c:pt idx="7">
                  <c:v>Laneway</c:v>
                </c:pt>
                <c:pt idx="8">
                  <c:v>Market</c:v>
                </c:pt>
                <c:pt idx="9">
                  <c:v>Kids activity</c:v>
                </c:pt>
                <c:pt idx="10">
                  <c:v>Rest &amp; relax</c:v>
                </c:pt>
                <c:pt idx="11">
                  <c:v>Social Cap.</c:v>
                </c:pt>
                <c:pt idx="12">
                  <c:v>Food/orchard</c:v>
                </c:pt>
                <c:pt idx="13">
                  <c:v>Seating</c:v>
                </c:pt>
                <c:pt idx="14">
                  <c:v>Existing Strc.</c:v>
                </c:pt>
                <c:pt idx="15">
                  <c:v>TREES</c:v>
                </c:pt>
                <c:pt idx="16">
                  <c:v>Simplicity</c:v>
                </c:pt>
                <c:pt idx="17">
                  <c:v>Heritage/Maori</c:v>
                </c:pt>
                <c:pt idx="18">
                  <c:v>Toilet</c:v>
                </c:pt>
                <c:pt idx="19">
                  <c:v>Sustainability</c:v>
                </c:pt>
                <c:pt idx="20">
                  <c:v>CPTED - safety</c:v>
                </c:pt>
                <c:pt idx="21">
                  <c:v>Art</c:v>
                </c:pt>
                <c:pt idx="22">
                  <c:v>Café</c:v>
                </c:pt>
                <c:pt idx="23">
                  <c:v>Elevat'n/lighthouse</c:v>
                </c:pt>
                <c:pt idx="24">
                  <c:v>Walking</c:v>
                </c:pt>
                <c:pt idx="25">
                  <c:v>NOT retail</c:v>
                </c:pt>
                <c:pt idx="26">
                  <c:v>Lighting</c:v>
                </c:pt>
                <c:pt idx="27">
                  <c:v>Not park</c:v>
                </c:pt>
              </c:strCache>
            </c:strRef>
          </c:cat>
          <c:val>
            <c:numRef>
              <c:f>'Combined data (percentages)'!$N$2:$N$29</c:f>
              <c:numCache>
                <c:formatCode>0%</c:formatCode>
                <c:ptCount val="28"/>
                <c:pt idx="0">
                  <c:v>0.15819209039548</c:v>
                </c:pt>
                <c:pt idx="1">
                  <c:v>0.072316384180791</c:v>
                </c:pt>
                <c:pt idx="2">
                  <c:v>0.072316384180791</c:v>
                </c:pt>
                <c:pt idx="3">
                  <c:v>0.0587570621468927</c:v>
                </c:pt>
                <c:pt idx="4">
                  <c:v>0.0711864406779661</c:v>
                </c:pt>
                <c:pt idx="5">
                  <c:v>0.0485875706214689</c:v>
                </c:pt>
                <c:pt idx="6">
                  <c:v>0.0587570621468927</c:v>
                </c:pt>
                <c:pt idx="7">
                  <c:v>0.0621468926553672</c:v>
                </c:pt>
                <c:pt idx="8">
                  <c:v>0.0440677966101695</c:v>
                </c:pt>
                <c:pt idx="9">
                  <c:v>0.0451977401129943</c:v>
                </c:pt>
                <c:pt idx="10">
                  <c:v>0.0440677966101695</c:v>
                </c:pt>
                <c:pt idx="11">
                  <c:v>0.0372881355932203</c:v>
                </c:pt>
                <c:pt idx="12">
                  <c:v>0.0451977401129943</c:v>
                </c:pt>
                <c:pt idx="13">
                  <c:v>0.0293785310734463</c:v>
                </c:pt>
                <c:pt idx="14">
                  <c:v>0.0112994350282486</c:v>
                </c:pt>
                <c:pt idx="15">
                  <c:v>0.0259887005649718</c:v>
                </c:pt>
                <c:pt idx="16">
                  <c:v>0.0305084745762712</c:v>
                </c:pt>
                <c:pt idx="17">
                  <c:v>0.0203389830508474</c:v>
                </c:pt>
                <c:pt idx="18">
                  <c:v>0.0124293785310734</c:v>
                </c:pt>
                <c:pt idx="19">
                  <c:v>0.00903954802259887</c:v>
                </c:pt>
                <c:pt idx="20">
                  <c:v>0.0101694915254237</c:v>
                </c:pt>
                <c:pt idx="21">
                  <c:v>0.0101694915254237</c:v>
                </c:pt>
                <c:pt idx="22">
                  <c:v>0.00451977401129943</c:v>
                </c:pt>
                <c:pt idx="23">
                  <c:v>0.00225988700564972</c:v>
                </c:pt>
                <c:pt idx="24">
                  <c:v>0.00903954802259887</c:v>
                </c:pt>
                <c:pt idx="25">
                  <c:v>0.00564971751412429</c:v>
                </c:pt>
                <c:pt idx="26">
                  <c:v>0.00112994350282486</c:v>
                </c:pt>
                <c:pt idx="27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5627800"/>
        <c:axId val="2137333960"/>
      </c:barChart>
      <c:catAx>
        <c:axId val="2135627800"/>
        <c:scaling>
          <c:orientation val="minMax"/>
        </c:scaling>
        <c:delete val="0"/>
        <c:axPos val="l"/>
        <c:majorTickMark val="out"/>
        <c:minorTickMark val="none"/>
        <c:tickLblPos val="nextTo"/>
        <c:crossAx val="2137333960"/>
        <c:crosses val="autoZero"/>
        <c:auto val="1"/>
        <c:lblAlgn val="ctr"/>
        <c:lblOffset val="100"/>
        <c:tickLblSkip val="1"/>
        <c:noMultiLvlLbl val="0"/>
      </c:catAx>
      <c:valAx>
        <c:axId val="2137333960"/>
        <c:scaling>
          <c:orientation val="minMax"/>
          <c:max val="0.2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135627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8029243546049"/>
          <c:y val="0.283010702750628"/>
          <c:w val="0.0945080698867865"/>
          <c:h val="0.27758878498096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0.15638</cdr:x>
      <cdr:y>0.79878</cdr:y>
    </cdr:from>
    <cdr:to>
      <cdr:x>0.7037</cdr:x>
      <cdr:y>0.96072</cdr:y>
    </cdr:to>
    <cdr:sp macro="" textlink="">
      <cdr:nvSpPr>
        <cdr:cNvPr id="2" name="Oval 1"/>
        <cdr:cNvSpPr/>
      </cdr:nvSpPr>
      <cdr:spPr>
        <a:xfrm xmlns:a="http://schemas.openxmlformats.org/drawingml/2006/main">
          <a:off x="1286932" y="3615267"/>
          <a:ext cx="4504267" cy="73289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17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NZ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86793-177D-7C4F-95B8-28DA09F063F1}" type="datetimeFigureOut">
              <a:rPr lang="en-US" smtClean="0"/>
              <a:t>5/06/17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6B23C-9780-5F4A-BCF8-0220FFCF6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0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6B23C-9780-5F4A-BCF8-0220FFCF64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5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5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2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15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3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8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3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3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8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BB889-8C93-DE40-B5F9-9E2C3AE9CE0A}" type="datetimeFigureOut">
              <a:rPr lang="en-US" smtClean="0"/>
              <a:t>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993FD-453B-5643-8267-CE3DFFC9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9385"/>
            <a:ext cx="9144000" cy="918307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rgbClr val="008000"/>
                </a:solidFill>
              </a:rPr>
              <a:t>Community-led Design Workshop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539" y="804333"/>
            <a:ext cx="7418754" cy="3711223"/>
          </a:xfrm>
        </p:spPr>
        <p:txBody>
          <a:bodyPr/>
          <a:lstStyle/>
          <a:p>
            <a:r>
              <a:rPr lang="en-US" dirty="0" smtClean="0"/>
              <a:t>Ponsonby Park at 254 Ponsonby Road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Final event 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39" y="1602153"/>
            <a:ext cx="5115435" cy="47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4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CLD becomes CLI moving forward to implementation of the park design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Hula hoop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59" r="-69459"/>
          <a:stretch>
            <a:fillRect/>
          </a:stretch>
        </p:blipFill>
        <p:spPr>
          <a:xfrm>
            <a:off x="1" y="1600200"/>
            <a:ext cx="9280768" cy="5101492"/>
          </a:xfrm>
        </p:spPr>
      </p:pic>
    </p:spTree>
    <p:extLst>
      <p:ext uri="{BB962C8B-B14F-4D97-AF65-F5344CB8AC3E}">
        <p14:creationId xmlns:p14="http://schemas.microsoft.com/office/powerpoint/2010/main" val="133290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Ongoing Community involvement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222"/>
            <a:ext cx="8229600" cy="4827941"/>
          </a:xfrm>
        </p:spPr>
        <p:txBody>
          <a:bodyPr/>
          <a:lstStyle/>
          <a:p>
            <a:r>
              <a:rPr lang="en-US" b="1" dirty="0" smtClean="0"/>
              <a:t>Retain</a:t>
            </a:r>
            <a:r>
              <a:rPr lang="en-US" dirty="0" smtClean="0"/>
              <a:t> the community engagement in the process.</a:t>
            </a:r>
          </a:p>
          <a:p>
            <a:r>
              <a:rPr lang="en-US" b="1" dirty="0" smtClean="0"/>
              <a:t>Regular</a:t>
            </a:r>
            <a:r>
              <a:rPr lang="en-US" dirty="0" smtClean="0"/>
              <a:t> monthly meeting to enable reporting back to the community via the CLI group.</a:t>
            </a:r>
          </a:p>
          <a:p>
            <a:r>
              <a:rPr lang="en-US" dirty="0" smtClean="0"/>
              <a:t>Key </a:t>
            </a:r>
            <a:r>
              <a:rPr lang="en-US" b="1" dirty="0" smtClean="0"/>
              <a:t>point-of-contact </a:t>
            </a:r>
            <a:r>
              <a:rPr lang="en-US" dirty="0" smtClean="0"/>
              <a:t>person within Council for the CLI group.</a:t>
            </a:r>
          </a:p>
          <a:p>
            <a:r>
              <a:rPr lang="en-US" b="1" dirty="0" smtClean="0"/>
              <a:t>Timeline</a:t>
            </a:r>
            <a:r>
              <a:rPr lang="en-US" dirty="0" smtClean="0"/>
              <a:t> for park development.</a:t>
            </a:r>
          </a:p>
          <a:p>
            <a:r>
              <a:rPr lang="en-US" b="1" dirty="0" smtClean="0"/>
              <a:t>Strategy</a:t>
            </a:r>
            <a:r>
              <a:rPr lang="en-US" dirty="0" smtClean="0"/>
              <a:t> to find funding.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hair bench se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8" y="3963546"/>
            <a:ext cx="2365022" cy="21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8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Create a pop-up park </a:t>
            </a:r>
            <a:r>
              <a:rPr lang="mr-IN" dirty="0" smtClean="0">
                <a:solidFill>
                  <a:srgbClr val="008000"/>
                </a:solidFill>
              </a:rPr>
              <a:t>–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asap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Release </a:t>
            </a:r>
            <a:r>
              <a:rPr lang="en-US" dirty="0"/>
              <a:t>a portion of </a:t>
            </a:r>
            <a:r>
              <a:rPr lang="en-US" dirty="0" smtClean="0"/>
              <a:t>the front of the site </a:t>
            </a:r>
            <a:r>
              <a:rPr lang="en-US" dirty="0"/>
              <a:t>to the </a:t>
            </a:r>
            <a:r>
              <a:rPr lang="en-US" dirty="0" smtClean="0"/>
              <a:t>community - </a:t>
            </a:r>
            <a:r>
              <a:rPr lang="en-US" dirty="0"/>
              <a:t>as per Auckland Council Parks and </a:t>
            </a:r>
            <a:r>
              <a:rPr lang="en-AU" dirty="0" smtClean="0"/>
              <a:t>open space acquisition policy that states:</a:t>
            </a:r>
            <a:endParaRPr lang="en-NZ" dirty="0"/>
          </a:p>
          <a:p>
            <a:pPr marL="0" lvl="0" indent="0">
              <a:buNone/>
            </a:pPr>
            <a:r>
              <a:rPr lang="en-NZ" dirty="0"/>
              <a:t>	</a:t>
            </a:r>
            <a:r>
              <a:rPr lang="en-NZ" b="1" dirty="0" smtClean="0">
                <a:solidFill>
                  <a:schemeClr val="accent3">
                    <a:lumMod val="50000"/>
                  </a:schemeClr>
                </a:solidFill>
              </a:rPr>
              <a:t>“</a:t>
            </a:r>
            <a:r>
              <a:rPr lang="en-NZ" b="1" dirty="0">
                <a:solidFill>
                  <a:schemeClr val="accent3">
                    <a:lumMod val="50000"/>
                  </a:schemeClr>
                </a:solidFill>
              </a:rPr>
              <a:t>After Auckland Council has acquired land for </a:t>
            </a:r>
            <a:r>
              <a:rPr lang="en-NZ" b="1" dirty="0" smtClean="0">
                <a:solidFill>
                  <a:schemeClr val="accent3">
                    <a:lumMod val="50000"/>
                  </a:schemeClr>
                </a:solidFill>
              </a:rPr>
              <a:t>	parks </a:t>
            </a:r>
            <a:r>
              <a:rPr lang="en-NZ" b="1" dirty="0">
                <a:solidFill>
                  <a:schemeClr val="accent3">
                    <a:lumMod val="50000"/>
                  </a:schemeClr>
                </a:solidFill>
              </a:rPr>
              <a:t>and open space, public access will be </a:t>
            </a:r>
            <a:r>
              <a:rPr lang="en-NZ" b="1" dirty="0" smtClean="0">
                <a:solidFill>
                  <a:schemeClr val="accent3">
                    <a:lumMod val="50000"/>
                  </a:schemeClr>
                </a:solidFill>
              </a:rPr>
              <a:t>	provided </a:t>
            </a:r>
            <a:r>
              <a:rPr lang="en-NZ" b="1" dirty="0">
                <a:solidFill>
                  <a:schemeClr val="accent3">
                    <a:lumMod val="50000"/>
                  </a:schemeClr>
                </a:solidFill>
              </a:rPr>
              <a:t>as soon as practicable so the </a:t>
            </a:r>
            <a:r>
              <a:rPr lang="en-NZ" b="1" dirty="0" smtClean="0">
                <a:solidFill>
                  <a:schemeClr val="accent3">
                    <a:lumMod val="50000"/>
                  </a:schemeClr>
                </a:solidFill>
              </a:rPr>
              <a:t>	community </a:t>
            </a:r>
            <a:r>
              <a:rPr lang="en-NZ" b="1" dirty="0">
                <a:solidFill>
                  <a:schemeClr val="accent3">
                    <a:lumMod val="50000"/>
                  </a:schemeClr>
                </a:solidFill>
              </a:rPr>
              <a:t>can enjoy the new park or open </a:t>
            </a:r>
            <a:r>
              <a:rPr lang="en-NZ" b="1" dirty="0" smtClean="0">
                <a:solidFill>
                  <a:schemeClr val="accent3">
                    <a:lumMod val="50000"/>
                  </a:schemeClr>
                </a:solidFill>
              </a:rPr>
              <a:t>	space</a:t>
            </a:r>
            <a:r>
              <a:rPr lang="en-NZ" b="1" dirty="0">
                <a:solidFill>
                  <a:schemeClr val="accent3">
                    <a:lumMod val="50000"/>
                  </a:schemeClr>
                </a:solidFill>
              </a:rPr>
              <a:t>.”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0"/>
            <a:ext cx="9144000" cy="176388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Maintain and reward the </a:t>
            </a:r>
            <a:r>
              <a:rPr lang="en-US" dirty="0" smtClean="0">
                <a:solidFill>
                  <a:srgbClr val="008000"/>
                </a:solidFill>
              </a:rPr>
              <a:t/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Community’s </a:t>
            </a:r>
            <a:r>
              <a:rPr lang="en-US" dirty="0" smtClean="0">
                <a:solidFill>
                  <a:srgbClr val="008000"/>
                </a:solidFill>
              </a:rPr>
              <a:t>engagement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1" y="1509889"/>
            <a:ext cx="8545689" cy="4755444"/>
          </a:xfrm>
        </p:spPr>
        <p:txBody>
          <a:bodyPr/>
          <a:lstStyle/>
          <a:p>
            <a:r>
              <a:rPr lang="en-US" dirty="0" smtClean="0"/>
              <a:t>An onsite </a:t>
            </a:r>
            <a:r>
              <a:rPr lang="en-US" b="1" dirty="0" smtClean="0"/>
              <a:t>noticeboard</a:t>
            </a:r>
          </a:p>
          <a:p>
            <a:r>
              <a:rPr lang="en-US" dirty="0" smtClean="0"/>
              <a:t>An on-site </a:t>
            </a:r>
            <a:r>
              <a:rPr lang="en-US" b="1" dirty="0" smtClean="0"/>
              <a:t>suggestion box</a:t>
            </a:r>
          </a:p>
          <a:p>
            <a:r>
              <a:rPr lang="en-US" dirty="0" smtClean="0"/>
              <a:t>The numbering of the site - </a:t>
            </a:r>
            <a:r>
              <a:rPr lang="en-US" b="1" dirty="0" smtClean="0"/>
              <a:t>254</a:t>
            </a:r>
          </a:p>
          <a:p>
            <a:r>
              <a:rPr lang="en-US" dirty="0" smtClean="0"/>
              <a:t>An </a:t>
            </a:r>
            <a:r>
              <a:rPr lang="en-US" b="1" dirty="0" smtClean="0"/>
              <a:t>accessible</a:t>
            </a:r>
            <a:r>
              <a:rPr lang="en-US" dirty="0" smtClean="0"/>
              <a:t> area for the people to ‘Rest and Relax’ to enjoy some much desired open green space.</a:t>
            </a:r>
          </a:p>
          <a:p>
            <a:r>
              <a:rPr lang="en-US" b="1" dirty="0" smtClean="0"/>
              <a:t>Beautif</a:t>
            </a:r>
            <a:r>
              <a:rPr lang="en-US" dirty="0" smtClean="0"/>
              <a:t>y our park site.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G_65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43" y="4414086"/>
            <a:ext cx="2328333" cy="2246357"/>
          </a:xfrm>
          <a:prstGeom prst="rect">
            <a:avLst/>
          </a:prstGeom>
        </p:spPr>
      </p:pic>
      <p:pic>
        <p:nvPicPr>
          <p:cNvPr id="6" name="Picture 5" descr="Screen Shot 2017-06-05 at 10.08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63" y="4414086"/>
            <a:ext cx="2312705" cy="22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22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Ponsonby Park </a:t>
            </a:r>
            <a:r>
              <a:rPr lang="mr-IN" dirty="0" smtClean="0">
                <a:solidFill>
                  <a:srgbClr val="008000"/>
                </a:solidFill>
              </a:rPr>
              <a:t>–</a:t>
            </a:r>
            <a:r>
              <a:rPr lang="en-US" dirty="0" smtClean="0">
                <a:solidFill>
                  <a:srgbClr val="008000"/>
                </a:solidFill>
              </a:rPr>
              <a:t> let’s make it happen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1 LandLAB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9" b="11109"/>
          <a:stretch>
            <a:fillRect/>
          </a:stretch>
        </p:blipFill>
        <p:spPr>
          <a:xfrm>
            <a:off x="0" y="1303867"/>
            <a:ext cx="9144000" cy="5085909"/>
          </a:xfrm>
        </p:spPr>
      </p:pic>
    </p:spTree>
    <p:extLst>
      <p:ext uri="{BB962C8B-B14F-4D97-AF65-F5344CB8AC3E}">
        <p14:creationId xmlns:p14="http://schemas.microsoft.com/office/powerpoint/2010/main" val="25187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An Urban Green space for Everyone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1 LandLAB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9" b="11109"/>
          <a:stretch>
            <a:fillRect/>
          </a:stretch>
        </p:blipFill>
        <p:spPr>
          <a:xfrm>
            <a:off x="1" y="1417638"/>
            <a:ext cx="9144000" cy="5028848"/>
          </a:xfrm>
        </p:spPr>
      </p:pic>
    </p:spTree>
    <p:extLst>
      <p:ext uri="{BB962C8B-B14F-4D97-AF65-F5344CB8AC3E}">
        <p14:creationId xmlns:p14="http://schemas.microsoft.com/office/powerpoint/2010/main" val="2200188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5577705" cy="1411112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Our History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222"/>
            <a:ext cx="8229600" cy="5452317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Boffa</a:t>
            </a:r>
            <a:r>
              <a:rPr lang="en-US" dirty="0" smtClean="0"/>
              <a:t> </a:t>
            </a:r>
            <a:r>
              <a:rPr lang="en-US" dirty="0" err="1" smtClean="0"/>
              <a:t>Miskell</a:t>
            </a:r>
            <a:r>
              <a:rPr lang="en-US" dirty="0" smtClean="0"/>
              <a:t> survey in 2000.</a:t>
            </a:r>
          </a:p>
          <a:p>
            <a:r>
              <a:rPr lang="en-US" dirty="0" smtClean="0"/>
              <a:t>Site purchased in 2006.</a:t>
            </a:r>
          </a:p>
          <a:p>
            <a:r>
              <a:rPr lang="en-US" dirty="0" smtClean="0"/>
              <a:t>Ponsonby Road Draft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Masterplan</a:t>
            </a:r>
            <a:r>
              <a:rPr lang="en-US" dirty="0" smtClean="0"/>
              <a:t>, July 2013.</a:t>
            </a:r>
          </a:p>
          <a:p>
            <a:r>
              <a:rPr lang="en-US" dirty="0" smtClean="0"/>
              <a:t>Site specific consultation, closed December 2014.</a:t>
            </a:r>
          </a:p>
          <a:p>
            <a:r>
              <a:rPr lang="en-US" dirty="0" smtClean="0"/>
              <a:t>WLB resolution to support a ‘whole of site park’ via a CLD initiative.  </a:t>
            </a:r>
          </a:p>
          <a:p>
            <a:r>
              <a:rPr lang="en-US" dirty="0" smtClean="0"/>
              <a:t>Interim group inaugurated the Facilitation group.</a:t>
            </a:r>
          </a:p>
          <a:p>
            <a:r>
              <a:rPr lang="en-US" dirty="0" smtClean="0"/>
              <a:t>The CLD Facilitation Group began work on 14</a:t>
            </a:r>
            <a:r>
              <a:rPr lang="en-US" baseline="30000" dirty="0" smtClean="0"/>
              <a:t>th</a:t>
            </a:r>
            <a:r>
              <a:rPr lang="en-US" dirty="0" smtClean="0"/>
              <a:t> April, 2016.</a:t>
            </a:r>
            <a:endParaRPr lang="en-US" dirty="0"/>
          </a:p>
        </p:txBody>
      </p:sp>
      <p:pic>
        <p:nvPicPr>
          <p:cNvPr id="4" name="Picture 3" descr="duckling struggles up ker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05" y="592668"/>
            <a:ext cx="2888440" cy="271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539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CLD Facilitation Group pathway to date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688" y="1241778"/>
            <a:ext cx="6460312" cy="6547555"/>
          </a:xfrm>
        </p:spPr>
        <p:txBody>
          <a:bodyPr>
            <a:normAutofit fontScale="62500" lnSpcReduction="20000"/>
          </a:bodyPr>
          <a:lstStyle/>
          <a:p>
            <a:r>
              <a:rPr lang="en-NZ" sz="3600" dirty="0" smtClean="0"/>
              <a:t>Analysis of WLB Submission results.</a:t>
            </a:r>
          </a:p>
          <a:p>
            <a:r>
              <a:rPr lang="en-NZ" sz="3600" dirty="0"/>
              <a:t>1</a:t>
            </a:r>
            <a:r>
              <a:rPr lang="en-NZ" sz="3600" baseline="30000" dirty="0"/>
              <a:t>st</a:t>
            </a:r>
            <a:r>
              <a:rPr lang="en-NZ" sz="3600" dirty="0"/>
              <a:t> survey </a:t>
            </a:r>
            <a:r>
              <a:rPr lang="en-NZ" sz="3600" dirty="0" smtClean="0"/>
              <a:t>asked the community what they would like for the whole of the site open space.</a:t>
            </a:r>
          </a:p>
          <a:p>
            <a:r>
              <a:rPr lang="en-NZ" sz="3600" dirty="0" smtClean="0"/>
              <a:t>Analysis of these results.</a:t>
            </a:r>
          </a:p>
          <a:p>
            <a:r>
              <a:rPr lang="en-NZ" sz="3600" dirty="0" smtClean="0"/>
              <a:t>Creation of the </a:t>
            </a:r>
            <a:r>
              <a:rPr lang="en-NZ" sz="3600" i="1" u="sng" dirty="0" smtClean="0"/>
              <a:t>Initial Design Brief</a:t>
            </a:r>
            <a:r>
              <a:rPr lang="en-NZ" sz="3600" i="1" dirty="0" smtClean="0"/>
              <a:t>.</a:t>
            </a:r>
            <a:endParaRPr lang="en-NZ" sz="3600" dirty="0" smtClean="0"/>
          </a:p>
          <a:p>
            <a:r>
              <a:rPr lang="en-NZ" sz="3600" dirty="0" smtClean="0"/>
              <a:t>Invited students &amp; designers to submit design ideas based on this brief.</a:t>
            </a:r>
          </a:p>
          <a:p>
            <a:r>
              <a:rPr lang="en-NZ" sz="3600" dirty="0"/>
              <a:t>2</a:t>
            </a:r>
            <a:r>
              <a:rPr lang="en-NZ" sz="3600" baseline="30000" dirty="0"/>
              <a:t>nd</a:t>
            </a:r>
            <a:r>
              <a:rPr lang="en-NZ" sz="3600" dirty="0"/>
              <a:t> </a:t>
            </a:r>
            <a:r>
              <a:rPr lang="en-NZ" sz="3600" dirty="0" smtClean="0"/>
              <a:t>Survey asked the Community to select their preferred components from these designs.</a:t>
            </a:r>
          </a:p>
          <a:p>
            <a:r>
              <a:rPr lang="en-NZ" sz="3600" dirty="0" smtClean="0"/>
              <a:t>From this feedback we finalised </a:t>
            </a:r>
            <a:r>
              <a:rPr lang="en-NZ" sz="3600" i="1" u="sng" dirty="0" smtClean="0"/>
              <a:t>The Design Brief</a:t>
            </a:r>
            <a:r>
              <a:rPr lang="en-NZ" sz="3600" i="1" dirty="0" smtClean="0"/>
              <a:t>.</a:t>
            </a:r>
            <a:endParaRPr lang="en-NZ" sz="3600" dirty="0" smtClean="0"/>
          </a:p>
          <a:p>
            <a:r>
              <a:rPr lang="en-NZ" sz="3600" dirty="0" smtClean="0"/>
              <a:t>Invited Designers to submit </a:t>
            </a:r>
            <a:r>
              <a:rPr lang="en-NZ" sz="3600" dirty="0"/>
              <a:t>d</a:t>
            </a:r>
            <a:r>
              <a:rPr lang="en-NZ" sz="3600" dirty="0" smtClean="0"/>
              <a:t>raft concept designs.</a:t>
            </a:r>
            <a:endParaRPr lang="en-NZ" sz="3600" dirty="0"/>
          </a:p>
          <a:p>
            <a:r>
              <a:rPr lang="en-NZ" sz="3600" dirty="0"/>
              <a:t>3</a:t>
            </a:r>
            <a:r>
              <a:rPr lang="en-NZ" sz="3600" baseline="30000" dirty="0"/>
              <a:t>rd</a:t>
            </a:r>
            <a:r>
              <a:rPr lang="en-NZ" sz="3600" dirty="0"/>
              <a:t> </a:t>
            </a:r>
            <a:r>
              <a:rPr lang="en-NZ" sz="3600" dirty="0" smtClean="0"/>
              <a:t>Survey asked the Community to select their </a:t>
            </a:r>
            <a:r>
              <a:rPr lang="en-NZ" sz="3600" dirty="0"/>
              <a:t>preferred </a:t>
            </a:r>
            <a:r>
              <a:rPr lang="en-NZ" sz="3600" dirty="0" smtClean="0"/>
              <a:t>design and give feedback.</a:t>
            </a:r>
            <a:endParaRPr lang="en-NZ" sz="3600" dirty="0"/>
          </a:p>
          <a:p>
            <a:r>
              <a:rPr lang="en-NZ" sz="3600" dirty="0" smtClean="0"/>
              <a:t>The Chosen design,  with budget outline was presented to WLB April 2017.</a:t>
            </a:r>
          </a:p>
          <a:p>
            <a:r>
              <a:rPr lang="en-NZ" sz="3600" dirty="0" smtClean="0"/>
              <a:t>Workshop these results today.</a:t>
            </a:r>
            <a:endParaRPr lang="en-NZ" sz="3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Screen Shot 2016-04-04 at 5.45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7" y="1371338"/>
            <a:ext cx="253801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6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</a:t>
            </a:r>
            <a:r>
              <a:rPr lang="en-US" dirty="0" smtClean="0">
                <a:solidFill>
                  <a:srgbClr val="008000"/>
                </a:solidFill>
              </a:rPr>
              <a:t>eople involved in our CLD process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6"/>
          </a:xfrm>
        </p:spPr>
        <p:txBody>
          <a:bodyPr/>
          <a:lstStyle/>
          <a:p>
            <a:r>
              <a:rPr lang="en-US" dirty="0" smtClean="0"/>
              <a:t>1243 from initial petition</a:t>
            </a:r>
          </a:p>
          <a:p>
            <a:r>
              <a:rPr lang="en-NZ" dirty="0"/>
              <a:t>The WLB had received 676 responses </a:t>
            </a:r>
            <a:r>
              <a:rPr lang="en-NZ" dirty="0" smtClean="0"/>
              <a:t>from their initial 254 P’by Road submission process.</a:t>
            </a:r>
            <a:endParaRPr lang="en-US" dirty="0" smtClean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CLD consultation </a:t>
            </a:r>
            <a:r>
              <a:rPr lang="en-US" dirty="0"/>
              <a:t>had </a:t>
            </a:r>
            <a:r>
              <a:rPr lang="en-NZ" dirty="0"/>
              <a:t>190 respondents. 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 </a:t>
            </a:r>
            <a:r>
              <a:rPr lang="en-US" dirty="0" smtClean="0"/>
              <a:t>CLD consultation </a:t>
            </a:r>
            <a:r>
              <a:rPr lang="en-US" dirty="0"/>
              <a:t>had </a:t>
            </a:r>
            <a:r>
              <a:rPr lang="en-NZ" dirty="0"/>
              <a:t>115 </a:t>
            </a:r>
            <a:r>
              <a:rPr lang="en-NZ" dirty="0" smtClean="0"/>
              <a:t>respondents.</a:t>
            </a:r>
            <a:endParaRPr lang="en-US" dirty="0" smtClean="0"/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CLD consultation had </a:t>
            </a:r>
            <a:r>
              <a:rPr lang="en-NZ" dirty="0"/>
              <a:t>1208 respondents. </a:t>
            </a:r>
          </a:p>
          <a:p>
            <a:r>
              <a:rPr lang="en-US" dirty="0" smtClean="0"/>
              <a:t>Significant &amp; sustained engagement.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6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Voting Results - # 1 </a:t>
            </a:r>
            <a:r>
              <a:rPr lang="en-US" dirty="0" err="1" smtClean="0">
                <a:solidFill>
                  <a:srgbClr val="008000"/>
                </a:solidFill>
              </a:rPr>
              <a:t>LandLAB</a:t>
            </a:r>
            <a:r>
              <a:rPr lang="en-US" dirty="0" smtClean="0">
                <a:solidFill>
                  <a:srgbClr val="008000"/>
                </a:solidFill>
              </a:rPr>
              <a:t> chosen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8465794"/>
              </p:ext>
            </p:extLst>
          </p:nvPr>
        </p:nvGraphicFramePr>
        <p:xfrm>
          <a:off x="0" y="1213556"/>
          <a:ext cx="9144000" cy="5644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474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783695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rgbClr val="008000"/>
                </a:solidFill>
              </a:rPr>
              <a:t>Graph of community’s priorities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311842"/>
              </p:ext>
            </p:extLst>
          </p:nvPr>
        </p:nvGraphicFramePr>
        <p:xfrm>
          <a:off x="0" y="1205088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421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Analysis: Priorities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82441"/>
              </p:ext>
            </p:extLst>
          </p:nvPr>
        </p:nvGraphicFramePr>
        <p:xfrm>
          <a:off x="62088" y="1001889"/>
          <a:ext cx="9081911" cy="5686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240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125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Analysis: design consistencies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102744"/>
              </p:ext>
            </p:extLst>
          </p:nvPr>
        </p:nvGraphicFramePr>
        <p:xfrm>
          <a:off x="0" y="1255889"/>
          <a:ext cx="9144000" cy="5602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/>
          <p:cNvSpPr/>
          <p:nvPr/>
        </p:nvSpPr>
        <p:spPr>
          <a:xfrm>
            <a:off x="5621867" y="5596467"/>
            <a:ext cx="304800" cy="25400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Oval 4"/>
          <p:cNvSpPr/>
          <p:nvPr/>
        </p:nvSpPr>
        <p:spPr>
          <a:xfrm>
            <a:off x="3327400" y="4826000"/>
            <a:ext cx="304800" cy="25400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Oval 5"/>
          <p:cNvSpPr/>
          <p:nvPr/>
        </p:nvSpPr>
        <p:spPr>
          <a:xfrm>
            <a:off x="2413000" y="3649133"/>
            <a:ext cx="304800" cy="25400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Oval 6"/>
          <p:cNvSpPr/>
          <p:nvPr/>
        </p:nvSpPr>
        <p:spPr>
          <a:xfrm>
            <a:off x="2150533" y="3005667"/>
            <a:ext cx="304800" cy="25400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Oval 7"/>
          <p:cNvSpPr/>
          <p:nvPr/>
        </p:nvSpPr>
        <p:spPr>
          <a:xfrm>
            <a:off x="2184400" y="3259667"/>
            <a:ext cx="304800" cy="25400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/>
          <p:cNvSpPr/>
          <p:nvPr/>
        </p:nvSpPr>
        <p:spPr>
          <a:xfrm>
            <a:off x="2142067" y="2878667"/>
            <a:ext cx="304800" cy="25400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315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Analysis: design differences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943786"/>
              </p:ext>
            </p:extLst>
          </p:nvPr>
        </p:nvGraphicFramePr>
        <p:xfrm>
          <a:off x="-155222" y="1030110"/>
          <a:ext cx="9299222" cy="5940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>
          <a:xfrm>
            <a:off x="2184400" y="3767667"/>
            <a:ext cx="1473200" cy="254000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Oval 5"/>
          <p:cNvSpPr/>
          <p:nvPr/>
        </p:nvSpPr>
        <p:spPr>
          <a:xfrm>
            <a:off x="2336800" y="2667003"/>
            <a:ext cx="736600" cy="127000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Oval 6"/>
          <p:cNvSpPr/>
          <p:nvPr/>
        </p:nvSpPr>
        <p:spPr>
          <a:xfrm>
            <a:off x="3225800" y="5012267"/>
            <a:ext cx="1473200" cy="254000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Oval 7"/>
          <p:cNvSpPr/>
          <p:nvPr/>
        </p:nvSpPr>
        <p:spPr>
          <a:xfrm>
            <a:off x="1976967" y="2844806"/>
            <a:ext cx="736600" cy="127000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/>
          <p:cNvSpPr/>
          <p:nvPr/>
        </p:nvSpPr>
        <p:spPr>
          <a:xfrm>
            <a:off x="2108200" y="4106334"/>
            <a:ext cx="1473200" cy="254000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Oval 9"/>
          <p:cNvSpPr/>
          <p:nvPr/>
        </p:nvSpPr>
        <p:spPr>
          <a:xfrm>
            <a:off x="1976966" y="3572933"/>
            <a:ext cx="944033" cy="194734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Oval 10"/>
          <p:cNvSpPr/>
          <p:nvPr/>
        </p:nvSpPr>
        <p:spPr>
          <a:xfrm>
            <a:off x="2679700" y="4749800"/>
            <a:ext cx="944033" cy="194734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315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441</Words>
  <Application>Microsoft Macintosh PowerPoint</Application>
  <PresentationFormat>On-screen Show (4:3)</PresentationFormat>
  <Paragraphs>59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Community-led Design Workshop  </vt:lpstr>
      <vt:lpstr>Our History</vt:lpstr>
      <vt:lpstr>CLD Facilitation Group pathway to date</vt:lpstr>
      <vt:lpstr>People involved in our CLD process</vt:lpstr>
      <vt:lpstr>Voting Results - # 1 LandLAB chosen</vt:lpstr>
      <vt:lpstr>Graph of community’s priorities</vt:lpstr>
      <vt:lpstr>Analysis: Priorities</vt:lpstr>
      <vt:lpstr>Analysis: design consistencies</vt:lpstr>
      <vt:lpstr>Analysis: design differences</vt:lpstr>
      <vt:lpstr>CLD becomes CLI moving forward to implementation of the park design</vt:lpstr>
      <vt:lpstr>Ongoing Community involvement</vt:lpstr>
      <vt:lpstr>Create a pop-up park – asap</vt:lpstr>
      <vt:lpstr>Maintain and reward the  Community’s engagement</vt:lpstr>
      <vt:lpstr>Ponsonby Park – let’s make it happen</vt:lpstr>
      <vt:lpstr>An Urban Green space for Everyone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Community-led Design</dc:title>
  <dc:creator>Jen W</dc:creator>
  <cp:lastModifiedBy>Jen W</cp:lastModifiedBy>
  <cp:revision>108</cp:revision>
  <dcterms:created xsi:type="dcterms:W3CDTF">2017-06-01T02:31:54Z</dcterms:created>
  <dcterms:modified xsi:type="dcterms:W3CDTF">2017-06-04T22:16:05Z</dcterms:modified>
</cp:coreProperties>
</file>